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56" r:id="rId2"/>
    <p:sldId id="400" r:id="rId3"/>
    <p:sldId id="392" r:id="rId4"/>
    <p:sldId id="322" r:id="rId5"/>
    <p:sldId id="368" r:id="rId6"/>
    <p:sldId id="420" r:id="rId7"/>
    <p:sldId id="421" r:id="rId8"/>
    <p:sldId id="422" r:id="rId9"/>
    <p:sldId id="408" r:id="rId10"/>
    <p:sldId id="333" r:id="rId11"/>
    <p:sldId id="334" r:id="rId12"/>
    <p:sldId id="335" r:id="rId13"/>
    <p:sldId id="418" r:id="rId14"/>
    <p:sldId id="336" r:id="rId15"/>
    <p:sldId id="337" r:id="rId16"/>
    <p:sldId id="346" r:id="rId17"/>
    <p:sldId id="347" r:id="rId18"/>
    <p:sldId id="348" r:id="rId19"/>
    <p:sldId id="349" r:id="rId20"/>
    <p:sldId id="403" r:id="rId21"/>
    <p:sldId id="404" r:id="rId22"/>
    <p:sldId id="406" r:id="rId23"/>
    <p:sldId id="433" r:id="rId24"/>
    <p:sldId id="416" r:id="rId25"/>
    <p:sldId id="430" r:id="rId26"/>
    <p:sldId id="431" r:id="rId27"/>
    <p:sldId id="432" r:id="rId28"/>
    <p:sldId id="417" r:id="rId29"/>
    <p:sldId id="384" r:id="rId30"/>
    <p:sldId id="351" r:id="rId31"/>
    <p:sldId id="340" r:id="rId32"/>
    <p:sldId id="389" r:id="rId33"/>
    <p:sldId id="345" r:id="rId34"/>
    <p:sldId id="415" r:id="rId35"/>
    <p:sldId id="423" r:id="rId36"/>
    <p:sldId id="424" r:id="rId37"/>
    <p:sldId id="425" r:id="rId38"/>
    <p:sldId id="426" r:id="rId39"/>
    <p:sldId id="427" r:id="rId40"/>
    <p:sldId id="428" r:id="rId41"/>
    <p:sldId id="412" r:id="rId42"/>
    <p:sldId id="413" r:id="rId43"/>
    <p:sldId id="414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A81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5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1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62FEB-E2C2-4B56-B891-D0020443CCB3}" type="datetimeFigureOut">
              <a:rPr lang="en-US" smtClean="0"/>
              <a:t>2/9/2018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9DA3-4E66-4C27-AC6B-988EBD6FC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053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C9DA3-4E66-4C27-AC6B-988EBD6FCE5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04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C9DA3-4E66-4C27-AC6B-988EBD6FCE5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449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6A2D9-0778-4206-AC01-1975C0DCAF44}" type="datetime1">
              <a:rPr lang="en-US" smtClean="0"/>
              <a:t>2/9/2018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73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92243-817C-4045-941B-9763D6791B68}" type="datetime1">
              <a:rPr lang="en-US" smtClean="0"/>
              <a:t>2/9/2018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308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3DB8-46DC-4613-9A01-1AD7895A089D}" type="datetime1">
              <a:rPr lang="en-US" smtClean="0"/>
              <a:t>2/9/2018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48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1804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8F36A-7E13-415E-BC07-836CBA6572C5}" type="datetime1">
              <a:rPr lang="en-US" smtClean="0"/>
              <a:t>2/9/2018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73900" y="6477001"/>
            <a:ext cx="2057400" cy="365125"/>
          </a:xfrm>
        </p:spPr>
        <p:txBody>
          <a:bodyPr/>
          <a:lstStyle/>
          <a:p>
            <a:fld id="{69034A71-DBE2-455D-BA67-F7F83454AE7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D0D4740-998D-4ED6-AE5D-972734231BFE}"/>
              </a:ext>
            </a:extLst>
          </p:cNvPr>
          <p:cNvCxnSpPr>
            <a:cxnSpLocks/>
          </p:cNvCxnSpPr>
          <p:nvPr userDrawn="1"/>
        </p:nvCxnSpPr>
        <p:spPr>
          <a:xfrm>
            <a:off x="628650" y="1134321"/>
            <a:ext cx="788670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050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F2E68-E447-4999-AB34-872BB3F84F01}" type="datetime1">
              <a:rPr lang="en-US" smtClean="0"/>
              <a:t>2/9/2018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48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66B24-22EB-4B17-9A5F-40619732995F}" type="datetime1">
              <a:rPr lang="en-US" smtClean="0"/>
              <a:t>2/9/2018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926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2881C-282A-43F7-8E1A-7135F7923BA1}" type="datetime1">
              <a:rPr lang="en-US" smtClean="0"/>
              <a:t>2/9/2018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363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87FAD-5C72-4DDE-A58A-5FE8EE91F92B}" type="datetime1">
              <a:rPr lang="en-US" smtClean="0"/>
              <a:t>2/9/2018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604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C3184-2448-41D0-A3B4-8E8F09674B4C}" type="datetime1">
              <a:rPr lang="en-US" smtClean="0"/>
              <a:t>2/9/2018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464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E61FC-A10E-4EE2-A762-76F96F276616}" type="datetime1">
              <a:rPr lang="en-US" smtClean="0"/>
              <a:t>2/9/2018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58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5F1A-5C4D-482B-9E9B-BB2F1F79D039}" type="datetime1">
              <a:rPr lang="en-US" smtClean="0"/>
              <a:t>2/9/2018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989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A74C5-A641-44A9-AAD2-FA1515BFE5FB}" type="datetime1">
              <a:rPr lang="en-US" smtClean="0"/>
              <a:t>2/9/2018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034A71-DBE2-455D-BA67-F7F83454A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322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5" Type="http://schemas.openxmlformats.org/officeDocument/2006/relationships/image" Target="../media/image14.jpeg"/><Relationship Id="rId10" Type="http://schemas.openxmlformats.org/officeDocument/2006/relationships/image" Target="../media/image19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180" y="746443"/>
            <a:ext cx="7772400" cy="1178877"/>
          </a:xfrm>
        </p:spPr>
        <p:txBody>
          <a:bodyPr>
            <a:normAutofit fontScale="90000"/>
          </a:bodyPr>
          <a:lstStyle/>
          <a:p>
            <a:r>
              <a:rPr lang="en-US" dirty="0"/>
              <a:t>Power Supplies 101</a:t>
            </a:r>
            <a:br>
              <a:rPr lang="en-US" dirty="0"/>
            </a:br>
            <a:r>
              <a:rPr lang="en-US" dirty="0"/>
              <a:t>DC-DC Converters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F6DE8-2677-4490-A4E2-E8BC85C09E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5380" y="1925320"/>
            <a:ext cx="6858000" cy="518160"/>
          </a:xfrm>
        </p:spPr>
        <p:txBody>
          <a:bodyPr/>
          <a:lstStyle/>
          <a:p>
            <a:r>
              <a:rPr lang="en-US" dirty="0"/>
              <a:t>10-Feb-2018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BC6104-4A43-4EE5-A69B-DCDC9F5C3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457196"/>
            <a:ext cx="6035040" cy="40121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64C79-5E67-4E55-A00B-D2E5189ED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700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997" y="313685"/>
            <a:ext cx="7556006" cy="986546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Add a control loop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81A2E9-068F-4573-B8EA-9487030D65A7}"/>
              </a:ext>
            </a:extLst>
          </p:cNvPr>
          <p:cNvCxnSpPr>
            <a:cxnSpLocks/>
            <a:endCxn id="24" idx="3"/>
          </p:cNvCxnSpPr>
          <p:nvPr/>
        </p:nvCxnSpPr>
        <p:spPr>
          <a:xfrm flipH="1" flipV="1">
            <a:off x="1652548" y="2482072"/>
            <a:ext cx="1765704" cy="58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BBAE322-36DC-4459-96B2-40A7BEB32591}"/>
              </a:ext>
            </a:extLst>
          </p:cNvPr>
          <p:cNvSpPr txBox="1"/>
          <p:nvPr/>
        </p:nvSpPr>
        <p:spPr>
          <a:xfrm>
            <a:off x="968074" y="2251239"/>
            <a:ext cx="68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</a:t>
            </a:r>
            <a:r>
              <a:rPr lang="en-US" sz="2400" b="1" baseline="-25000" dirty="0"/>
              <a:t>IN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B66D7F2-1F11-450D-A405-F2D41B942557}"/>
              </a:ext>
            </a:extLst>
          </p:cNvPr>
          <p:cNvGrpSpPr/>
          <p:nvPr/>
        </p:nvGrpSpPr>
        <p:grpSpPr>
          <a:xfrm rot="5400000">
            <a:off x="3797040" y="2088806"/>
            <a:ext cx="94268" cy="882305"/>
            <a:chOff x="2159982" y="3622594"/>
            <a:chExt cx="94268" cy="882305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B1475B-6FC2-40E9-B1EB-9745E87A36CF}"/>
                </a:ext>
              </a:extLst>
            </p:cNvPr>
            <p:cNvCxnSpPr/>
            <p:nvPr/>
          </p:nvCxnSpPr>
          <p:spPr>
            <a:xfrm>
              <a:off x="2159982" y="3794760"/>
              <a:ext cx="94268" cy="10414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C234992-316C-4A24-8A97-76AE772B21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3898900"/>
              <a:ext cx="94268" cy="8633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0AA4D3D-58BE-4C3E-B01B-68E4E716DF4D}"/>
                </a:ext>
              </a:extLst>
            </p:cNvPr>
            <p:cNvCxnSpPr/>
            <p:nvPr/>
          </p:nvCxnSpPr>
          <p:spPr>
            <a:xfrm>
              <a:off x="2159982" y="3969960"/>
              <a:ext cx="94268" cy="10414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651EAA9-52A4-4C1B-AAF9-D27D31B2CB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4074100"/>
              <a:ext cx="94268" cy="8633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9D43DC2-1A19-4E0F-BAFE-7D714C507168}"/>
                </a:ext>
              </a:extLst>
            </p:cNvPr>
            <p:cNvCxnSpPr/>
            <p:nvPr/>
          </p:nvCxnSpPr>
          <p:spPr>
            <a:xfrm>
              <a:off x="2159982" y="4155251"/>
              <a:ext cx="94268" cy="10414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D1C25FF-7C14-4C51-B347-A8646FDC21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4246403"/>
              <a:ext cx="94268" cy="8633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DB61F4A-9012-4DCC-9331-37E038E34647}"/>
                </a:ext>
              </a:extLst>
            </p:cNvPr>
            <p:cNvCxnSpPr>
              <a:cxnSpLocks/>
            </p:cNvCxnSpPr>
            <p:nvPr/>
          </p:nvCxnSpPr>
          <p:spPr>
            <a:xfrm>
              <a:off x="2159982" y="4332733"/>
              <a:ext cx="0" cy="17216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B8DA089-0942-498B-850A-826049805226}"/>
                </a:ext>
              </a:extLst>
            </p:cNvPr>
            <p:cNvCxnSpPr>
              <a:cxnSpLocks/>
            </p:cNvCxnSpPr>
            <p:nvPr/>
          </p:nvCxnSpPr>
          <p:spPr>
            <a:xfrm>
              <a:off x="2159982" y="3622594"/>
              <a:ext cx="0" cy="17216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12BA99E-2220-406F-B60B-D23D9BA1EBC6}"/>
              </a:ext>
            </a:extLst>
          </p:cNvPr>
          <p:cNvCxnSpPr>
            <a:cxnSpLocks/>
          </p:cNvCxnSpPr>
          <p:nvPr/>
        </p:nvCxnSpPr>
        <p:spPr>
          <a:xfrm flipH="1">
            <a:off x="4277707" y="2475203"/>
            <a:ext cx="3133369" cy="1100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81333D1-8499-4AA1-BA8D-43E900211C91}"/>
              </a:ext>
            </a:extLst>
          </p:cNvPr>
          <p:cNvSpPr txBox="1"/>
          <p:nvPr/>
        </p:nvSpPr>
        <p:spPr>
          <a:xfrm>
            <a:off x="7381739" y="2239866"/>
            <a:ext cx="832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</a:t>
            </a:r>
            <a:r>
              <a:rPr lang="en-US" sz="2400" b="1" baseline="-25000" dirty="0"/>
              <a:t>OUT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0FBD227-E2CD-4D11-B35E-9E300C766F6D}"/>
              </a:ext>
            </a:extLst>
          </p:cNvPr>
          <p:cNvCxnSpPr>
            <a:cxnSpLocks/>
          </p:cNvCxnSpPr>
          <p:nvPr/>
        </p:nvCxnSpPr>
        <p:spPr>
          <a:xfrm>
            <a:off x="6493429" y="2486206"/>
            <a:ext cx="0" cy="16099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3E6A147-8C83-4BB9-92AE-AEF3A46BD531}"/>
              </a:ext>
            </a:extLst>
          </p:cNvPr>
          <p:cNvCxnSpPr>
            <a:cxnSpLocks/>
          </p:cNvCxnSpPr>
          <p:nvPr/>
        </p:nvCxnSpPr>
        <p:spPr>
          <a:xfrm flipH="1">
            <a:off x="4610420" y="4096131"/>
            <a:ext cx="188301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63BE1CD-B3FF-4077-B0FE-25AD9B6346B5}"/>
              </a:ext>
            </a:extLst>
          </p:cNvPr>
          <p:cNvCxnSpPr>
            <a:cxnSpLocks/>
            <a:stCxn id="50" idx="1"/>
          </p:cNvCxnSpPr>
          <p:nvPr/>
        </p:nvCxnSpPr>
        <p:spPr>
          <a:xfrm flipH="1" flipV="1">
            <a:off x="4615246" y="4742788"/>
            <a:ext cx="771778" cy="195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833E54E-4B0E-4475-A93C-C43F5DD6F496}"/>
              </a:ext>
            </a:extLst>
          </p:cNvPr>
          <p:cNvSpPr/>
          <p:nvPr/>
        </p:nvSpPr>
        <p:spPr>
          <a:xfrm>
            <a:off x="5387024" y="4385216"/>
            <a:ext cx="1564381" cy="75417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Reference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Voltage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E248078C-4751-462E-A5FF-823080664FD3}"/>
              </a:ext>
            </a:extLst>
          </p:cNvPr>
          <p:cNvSpPr/>
          <p:nvPr/>
        </p:nvSpPr>
        <p:spPr>
          <a:xfrm>
            <a:off x="3068627" y="3788288"/>
            <a:ext cx="1541793" cy="1256458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Stuff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49A6EA8-7A31-4B8B-9519-1A1F6B3B247D}"/>
              </a:ext>
            </a:extLst>
          </p:cNvPr>
          <p:cNvCxnSpPr>
            <a:cxnSpLocks/>
            <a:stCxn id="56" idx="2"/>
            <a:endCxn id="52" idx="0"/>
          </p:cNvCxnSpPr>
          <p:nvPr/>
        </p:nvCxnSpPr>
        <p:spPr>
          <a:xfrm flipH="1">
            <a:off x="3839524" y="2876448"/>
            <a:ext cx="17125" cy="91184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2301AEC-6646-4B6A-A44C-27DB6212A193}"/>
              </a:ext>
            </a:extLst>
          </p:cNvPr>
          <p:cNvCxnSpPr>
            <a:cxnSpLocks/>
          </p:cNvCxnSpPr>
          <p:nvPr/>
        </p:nvCxnSpPr>
        <p:spPr>
          <a:xfrm flipV="1">
            <a:off x="3648530" y="2261400"/>
            <a:ext cx="360491" cy="5271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E195040-792C-4124-AFC8-7A0E8A3369ED}"/>
              </a:ext>
            </a:extLst>
          </p:cNvPr>
          <p:cNvSpPr/>
          <p:nvPr/>
        </p:nvSpPr>
        <p:spPr>
          <a:xfrm>
            <a:off x="3250859" y="2187367"/>
            <a:ext cx="1211579" cy="689081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B6DFB5-A219-46EE-9FAB-0801ACEF3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816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997" y="313685"/>
            <a:ext cx="7556006" cy="986546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Make it more real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81A2E9-068F-4573-B8EA-9487030D65A7}"/>
              </a:ext>
            </a:extLst>
          </p:cNvPr>
          <p:cNvCxnSpPr>
            <a:cxnSpLocks/>
          </p:cNvCxnSpPr>
          <p:nvPr/>
        </p:nvCxnSpPr>
        <p:spPr>
          <a:xfrm flipH="1" flipV="1">
            <a:off x="2000250" y="2229204"/>
            <a:ext cx="953419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BBAE322-36DC-4459-96B2-40A7BEB32591}"/>
              </a:ext>
            </a:extLst>
          </p:cNvPr>
          <p:cNvSpPr txBox="1"/>
          <p:nvPr/>
        </p:nvSpPr>
        <p:spPr>
          <a:xfrm>
            <a:off x="1483186" y="1992540"/>
            <a:ext cx="68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</a:t>
            </a:r>
            <a:r>
              <a:rPr lang="en-US" sz="2400" b="1" baseline="-25000" dirty="0"/>
              <a:t>IN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12BA99E-2220-406F-B60B-D23D9BA1EBC6}"/>
              </a:ext>
            </a:extLst>
          </p:cNvPr>
          <p:cNvCxnSpPr>
            <a:cxnSpLocks/>
          </p:cNvCxnSpPr>
          <p:nvPr/>
        </p:nvCxnSpPr>
        <p:spPr>
          <a:xfrm flipH="1">
            <a:off x="4011348" y="2216504"/>
            <a:ext cx="3133369" cy="1100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81333D1-8499-4AA1-BA8D-43E900211C91}"/>
              </a:ext>
            </a:extLst>
          </p:cNvPr>
          <p:cNvSpPr txBox="1"/>
          <p:nvPr/>
        </p:nvSpPr>
        <p:spPr>
          <a:xfrm>
            <a:off x="7144717" y="1981167"/>
            <a:ext cx="832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</a:t>
            </a:r>
            <a:r>
              <a:rPr lang="en-US" sz="2400" b="1" baseline="-25000" dirty="0"/>
              <a:t>OUT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7AC4D305-99AA-4487-B317-AF7B5F7B75B9}"/>
              </a:ext>
            </a:extLst>
          </p:cNvPr>
          <p:cNvSpPr/>
          <p:nvPr/>
        </p:nvSpPr>
        <p:spPr>
          <a:xfrm rot="16200000">
            <a:off x="4767869" y="3691334"/>
            <a:ext cx="997293" cy="953261"/>
          </a:xfrm>
          <a:prstGeom prst="triangl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3E6A147-8C83-4BB9-92AE-AEF3A46BD531}"/>
              </a:ext>
            </a:extLst>
          </p:cNvPr>
          <p:cNvCxnSpPr>
            <a:cxnSpLocks/>
          </p:cNvCxnSpPr>
          <p:nvPr/>
        </p:nvCxnSpPr>
        <p:spPr>
          <a:xfrm flipH="1">
            <a:off x="5743148" y="3936968"/>
            <a:ext cx="8121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63BE1CD-B3FF-4077-B0FE-25AD9B6346B5}"/>
              </a:ext>
            </a:extLst>
          </p:cNvPr>
          <p:cNvCxnSpPr>
            <a:cxnSpLocks/>
          </p:cNvCxnSpPr>
          <p:nvPr/>
        </p:nvCxnSpPr>
        <p:spPr>
          <a:xfrm flipH="1">
            <a:off x="5743146" y="4408755"/>
            <a:ext cx="344123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833E54E-4B0E-4475-A93C-C43F5DD6F496}"/>
              </a:ext>
            </a:extLst>
          </p:cNvPr>
          <p:cNvSpPr/>
          <p:nvPr/>
        </p:nvSpPr>
        <p:spPr>
          <a:xfrm>
            <a:off x="4317885" y="4876833"/>
            <a:ext cx="1564381" cy="75417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1.2V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Reference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B7DC9D1-C19D-4CE5-A89D-FE93947B44BC}"/>
              </a:ext>
            </a:extLst>
          </p:cNvPr>
          <p:cNvCxnSpPr>
            <a:cxnSpLocks/>
            <a:stCxn id="35" idx="0"/>
          </p:cNvCxnSpPr>
          <p:nvPr/>
        </p:nvCxnSpPr>
        <p:spPr>
          <a:xfrm flipH="1">
            <a:off x="3432303" y="4167964"/>
            <a:ext cx="135758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49A6EA8-7A31-4B8B-9519-1A1F6B3B247D}"/>
              </a:ext>
            </a:extLst>
          </p:cNvPr>
          <p:cNvCxnSpPr>
            <a:cxnSpLocks/>
          </p:cNvCxnSpPr>
          <p:nvPr/>
        </p:nvCxnSpPr>
        <p:spPr>
          <a:xfrm flipH="1">
            <a:off x="3432301" y="3276076"/>
            <a:ext cx="17129" cy="8918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90BF830-0A27-4293-86BD-FD5BD61AB661}"/>
              </a:ext>
            </a:extLst>
          </p:cNvPr>
          <p:cNvGrpSpPr/>
          <p:nvPr/>
        </p:nvGrpSpPr>
        <p:grpSpPr>
          <a:xfrm>
            <a:off x="2928268" y="2205649"/>
            <a:ext cx="1093916" cy="1154518"/>
            <a:chOff x="4358814" y="1813065"/>
            <a:chExt cx="1093916" cy="1154518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E2301AEC-6646-4B6A-A44C-27DB6212A1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2239" y="1813065"/>
              <a:ext cx="360491" cy="52719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2A92AE9-681E-484A-AD27-357A321C95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48176" y="2339353"/>
              <a:ext cx="863599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2D3115A-D76C-482B-9592-30403B703D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58814" y="1823378"/>
              <a:ext cx="360491" cy="527195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8C13B94-02BD-4177-ABB2-90770B2FBA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9976" y="2339354"/>
              <a:ext cx="0" cy="62822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4F45EC7-0587-4CF9-A6F0-D7C2244231E1}"/>
              </a:ext>
            </a:extLst>
          </p:cNvPr>
          <p:cNvCxnSpPr>
            <a:cxnSpLocks/>
          </p:cNvCxnSpPr>
          <p:nvPr/>
        </p:nvCxnSpPr>
        <p:spPr>
          <a:xfrm flipV="1">
            <a:off x="6067618" y="4408755"/>
            <a:ext cx="0" cy="8771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CEDE377-1B68-4415-B18E-8ED492E115C8}"/>
              </a:ext>
            </a:extLst>
          </p:cNvPr>
          <p:cNvGrpSpPr/>
          <p:nvPr/>
        </p:nvGrpSpPr>
        <p:grpSpPr>
          <a:xfrm rot="10800000">
            <a:off x="6460986" y="2845277"/>
            <a:ext cx="94268" cy="882305"/>
            <a:chOff x="2159982" y="3622594"/>
            <a:chExt cx="94268" cy="882305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608245A-89C3-4055-B428-A40729790EBB}"/>
                </a:ext>
              </a:extLst>
            </p:cNvPr>
            <p:cNvCxnSpPr/>
            <p:nvPr/>
          </p:nvCxnSpPr>
          <p:spPr>
            <a:xfrm>
              <a:off x="2159982" y="3794760"/>
              <a:ext cx="94268" cy="10414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E4CE0E9-CEB7-46C4-BAA3-3CB874140E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3898900"/>
              <a:ext cx="94268" cy="8633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BE26675-BB7E-440C-969D-2ABFDC07273D}"/>
                </a:ext>
              </a:extLst>
            </p:cNvPr>
            <p:cNvCxnSpPr/>
            <p:nvPr/>
          </p:nvCxnSpPr>
          <p:spPr>
            <a:xfrm>
              <a:off x="2159982" y="3969960"/>
              <a:ext cx="94268" cy="10414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08F7B95-A178-4B79-B0D3-C0188E1A23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4074100"/>
              <a:ext cx="94268" cy="8633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5800CAC-29EE-4AFE-BFE8-CFCB9A0E0F85}"/>
                </a:ext>
              </a:extLst>
            </p:cNvPr>
            <p:cNvCxnSpPr/>
            <p:nvPr/>
          </p:nvCxnSpPr>
          <p:spPr>
            <a:xfrm>
              <a:off x="2159982" y="4155251"/>
              <a:ext cx="94268" cy="10414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5177C9A-FE83-49DF-BF7A-800E3A32CA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4246403"/>
              <a:ext cx="94268" cy="8633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2C860AB-6C7E-42CD-9709-66AEF6F8A730}"/>
                </a:ext>
              </a:extLst>
            </p:cNvPr>
            <p:cNvCxnSpPr>
              <a:cxnSpLocks/>
            </p:cNvCxnSpPr>
            <p:nvPr/>
          </p:nvCxnSpPr>
          <p:spPr>
            <a:xfrm>
              <a:off x="2159982" y="4332733"/>
              <a:ext cx="0" cy="17216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57D3B9F-F9AE-4A9F-947A-30E14240A47A}"/>
                </a:ext>
              </a:extLst>
            </p:cNvPr>
            <p:cNvCxnSpPr>
              <a:cxnSpLocks/>
            </p:cNvCxnSpPr>
            <p:nvPr/>
          </p:nvCxnSpPr>
          <p:spPr>
            <a:xfrm>
              <a:off x="2159982" y="3622594"/>
              <a:ext cx="0" cy="17216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01FCBF8-D552-4ABF-982E-3D05E45DB550}"/>
              </a:ext>
            </a:extLst>
          </p:cNvPr>
          <p:cNvGrpSpPr/>
          <p:nvPr/>
        </p:nvGrpSpPr>
        <p:grpSpPr>
          <a:xfrm rot="10800000">
            <a:off x="6460985" y="3996567"/>
            <a:ext cx="94268" cy="882305"/>
            <a:chOff x="2159982" y="3622594"/>
            <a:chExt cx="94268" cy="882305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92E91EA-AB57-4B0E-BA0D-A0043B7F99A1}"/>
                </a:ext>
              </a:extLst>
            </p:cNvPr>
            <p:cNvCxnSpPr/>
            <p:nvPr/>
          </p:nvCxnSpPr>
          <p:spPr>
            <a:xfrm>
              <a:off x="2159982" y="3794760"/>
              <a:ext cx="94268" cy="10414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B6250D-3C83-418A-9CBF-40F2F58039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3898900"/>
              <a:ext cx="94268" cy="8633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68B0BDB-5960-4E9B-B0E8-4263FADE321C}"/>
                </a:ext>
              </a:extLst>
            </p:cNvPr>
            <p:cNvCxnSpPr/>
            <p:nvPr/>
          </p:nvCxnSpPr>
          <p:spPr>
            <a:xfrm>
              <a:off x="2159982" y="3969960"/>
              <a:ext cx="94268" cy="10414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5F2A5EE-E89F-4240-B46A-2EE24DCA75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4074100"/>
              <a:ext cx="94268" cy="8633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8BEEC34-5149-47CD-A58E-CADD84AC42D0}"/>
                </a:ext>
              </a:extLst>
            </p:cNvPr>
            <p:cNvCxnSpPr/>
            <p:nvPr/>
          </p:nvCxnSpPr>
          <p:spPr>
            <a:xfrm>
              <a:off x="2159982" y="4155251"/>
              <a:ext cx="94268" cy="10414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C812932-D2A1-4A1B-BC49-B940E7B1EC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4246403"/>
              <a:ext cx="94268" cy="8633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1FB7D30-308D-4E2D-9511-B9FF95CFD0C1}"/>
                </a:ext>
              </a:extLst>
            </p:cNvPr>
            <p:cNvCxnSpPr>
              <a:cxnSpLocks/>
            </p:cNvCxnSpPr>
            <p:nvPr/>
          </p:nvCxnSpPr>
          <p:spPr>
            <a:xfrm>
              <a:off x="2159982" y="4332733"/>
              <a:ext cx="0" cy="17216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DC44258-B471-45BD-B090-3119E940DEEC}"/>
                </a:ext>
              </a:extLst>
            </p:cNvPr>
            <p:cNvCxnSpPr>
              <a:cxnSpLocks/>
            </p:cNvCxnSpPr>
            <p:nvPr/>
          </p:nvCxnSpPr>
          <p:spPr>
            <a:xfrm>
              <a:off x="2159982" y="3622594"/>
              <a:ext cx="0" cy="17216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B9E3530-AA68-40A7-9424-206EF2283BE7}"/>
              </a:ext>
            </a:extLst>
          </p:cNvPr>
          <p:cNvCxnSpPr>
            <a:cxnSpLocks/>
          </p:cNvCxnSpPr>
          <p:nvPr/>
        </p:nvCxnSpPr>
        <p:spPr>
          <a:xfrm flipV="1">
            <a:off x="6555252" y="3727582"/>
            <a:ext cx="0" cy="2925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3E43D70-D997-4AC6-BE98-C0B2D771B85D}"/>
              </a:ext>
            </a:extLst>
          </p:cNvPr>
          <p:cNvCxnSpPr>
            <a:cxnSpLocks/>
          </p:cNvCxnSpPr>
          <p:nvPr/>
        </p:nvCxnSpPr>
        <p:spPr>
          <a:xfrm flipH="1">
            <a:off x="5895557" y="5305465"/>
            <a:ext cx="19171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6CF173C-EF6A-4CA2-B06E-854963099843}"/>
              </a:ext>
            </a:extLst>
          </p:cNvPr>
          <p:cNvCxnSpPr>
            <a:cxnSpLocks/>
          </p:cNvCxnSpPr>
          <p:nvPr/>
        </p:nvCxnSpPr>
        <p:spPr>
          <a:xfrm flipV="1">
            <a:off x="6555252" y="2211999"/>
            <a:ext cx="0" cy="6495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4FD1FE-2066-4077-AFC7-CB8882EC2BE2}"/>
              </a:ext>
            </a:extLst>
          </p:cNvPr>
          <p:cNvGrpSpPr/>
          <p:nvPr/>
        </p:nvGrpSpPr>
        <p:grpSpPr>
          <a:xfrm>
            <a:off x="6450874" y="4792789"/>
            <a:ext cx="221456" cy="414788"/>
            <a:chOff x="3004241" y="5204148"/>
            <a:chExt cx="221456" cy="414788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BED2ED1-94B9-449B-9C1F-D340C2A60F49}"/>
                </a:ext>
              </a:extLst>
            </p:cNvPr>
            <p:cNvCxnSpPr>
              <a:cxnSpLocks/>
            </p:cNvCxnSpPr>
            <p:nvPr/>
          </p:nvCxnSpPr>
          <p:spPr>
            <a:xfrm>
              <a:off x="3114969" y="5204148"/>
              <a:ext cx="0" cy="26476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CD267BD-5389-48E6-99CD-09B5286AD6D3}"/>
                </a:ext>
              </a:extLst>
            </p:cNvPr>
            <p:cNvCxnSpPr>
              <a:cxnSpLocks/>
            </p:cNvCxnSpPr>
            <p:nvPr/>
          </p:nvCxnSpPr>
          <p:spPr>
            <a:xfrm>
              <a:off x="3004241" y="5478442"/>
              <a:ext cx="22145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734FC705-7428-4049-96CB-1469D164B04F}"/>
                </a:ext>
              </a:extLst>
            </p:cNvPr>
            <p:cNvCxnSpPr>
              <a:cxnSpLocks/>
            </p:cNvCxnSpPr>
            <p:nvPr/>
          </p:nvCxnSpPr>
          <p:spPr>
            <a:xfrm>
              <a:off x="3054408" y="5547498"/>
              <a:ext cx="12247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8C808C-E116-4DF8-ABB0-1A0E412DAF43}"/>
                </a:ext>
              </a:extLst>
            </p:cNvPr>
            <p:cNvCxnSpPr>
              <a:cxnSpLocks/>
            </p:cNvCxnSpPr>
            <p:nvPr/>
          </p:nvCxnSpPr>
          <p:spPr>
            <a:xfrm>
              <a:off x="3084688" y="5618936"/>
              <a:ext cx="7008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3D50D49-63B1-491F-9B0B-144D5D0B82E0}"/>
              </a:ext>
            </a:extLst>
          </p:cNvPr>
          <p:cNvSpPr txBox="1"/>
          <p:nvPr/>
        </p:nvSpPr>
        <p:spPr>
          <a:xfrm>
            <a:off x="5477004" y="3613413"/>
            <a:ext cx="142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-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25FC337-E76A-4663-B841-09278BBF606F}"/>
              </a:ext>
            </a:extLst>
          </p:cNvPr>
          <p:cNvSpPr txBox="1"/>
          <p:nvPr/>
        </p:nvSpPr>
        <p:spPr>
          <a:xfrm>
            <a:off x="5462626" y="4157474"/>
            <a:ext cx="142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+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C61653-7C67-4B47-B9AE-F569E548A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320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997" y="313685"/>
            <a:ext cx="7556006" cy="986546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Linear regulator in 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F73FEE-3D1C-4B14-A7AB-E624C1A2F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168" y="1402465"/>
            <a:ext cx="4076877" cy="2394835"/>
          </a:xfrm>
          <a:prstGeom prst="rect">
            <a:avLst/>
          </a:prstGeom>
        </p:spPr>
      </p:pic>
      <p:pic>
        <p:nvPicPr>
          <p:cNvPr id="7172" name="Picture 4" descr="enter image description here">
            <a:extLst>
              <a:ext uri="{FF2B5EF4-FFF2-40B4-BE49-F238E27FC236}">
                <a16:creationId xmlns:a16="http://schemas.microsoft.com/office/drawing/2014/main" id="{31F57FAB-83D8-4457-B538-24C156A9A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1" y="1994598"/>
            <a:ext cx="4781550" cy="454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A8142678-B28E-40CF-B112-7F9C3DF549C9}"/>
              </a:ext>
            </a:extLst>
          </p:cNvPr>
          <p:cNvSpPr txBox="1"/>
          <p:nvPr/>
        </p:nvSpPr>
        <p:spPr>
          <a:xfrm>
            <a:off x="4812815" y="6113153"/>
            <a:ext cx="3772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https://www.diodes.com/assets/Datasheets/AP1117.pdf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51CB97-B746-4173-8EC8-2CFD0F7CC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038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997" y="313685"/>
            <a:ext cx="7556006" cy="986546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Power Supply Rejection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F73FEE-3D1C-4B14-A7AB-E624C1A2F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091" y="1393997"/>
            <a:ext cx="2972457" cy="174607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A8142678-B28E-40CF-B112-7F9C3DF549C9}"/>
              </a:ext>
            </a:extLst>
          </p:cNvPr>
          <p:cNvSpPr txBox="1"/>
          <p:nvPr/>
        </p:nvSpPr>
        <p:spPr>
          <a:xfrm>
            <a:off x="5274428" y="6313482"/>
            <a:ext cx="3475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https://e2e.ti.com/blogs_/b/powerhouse/archive/2017/03/03/ldo-basics-power-supply-rejection-ratio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51CB97-B746-4173-8EC8-2CFD0F7CC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AE58D4-CC15-4B03-B0DF-0B8B7D0D2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22" y="1300231"/>
            <a:ext cx="5020376" cy="3429479"/>
          </a:xfrm>
          <a:prstGeom prst="rect">
            <a:avLst/>
          </a:prstGeom>
        </p:spPr>
      </p:pic>
      <p:pic>
        <p:nvPicPr>
          <p:cNvPr id="1026" name="Picture 2" descr=" ">
            <a:extLst>
              <a:ext uri="{FF2B5EF4-FFF2-40B4-BE49-F238E27FC236}">
                <a16:creationId xmlns:a16="http://schemas.microsoft.com/office/drawing/2014/main" id="{3106CFE3-F6D3-4A1A-B3A5-F4B8B83FD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41" y="5229156"/>
            <a:ext cx="34766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E84F79-B41F-4C5A-AD22-F846023CA831}"/>
              </a:ext>
            </a:extLst>
          </p:cNvPr>
          <p:cNvSpPr txBox="1"/>
          <p:nvPr/>
        </p:nvSpPr>
        <p:spPr>
          <a:xfrm>
            <a:off x="3880866" y="5019160"/>
            <a:ext cx="50203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20dB = 1/10</a:t>
            </a:r>
          </a:p>
          <a:p>
            <a:r>
              <a:rPr lang="en-US" sz="1600" dirty="0"/>
              <a:t>40dB = 1/100</a:t>
            </a:r>
          </a:p>
          <a:p>
            <a:r>
              <a:rPr lang="en-US" sz="1600" dirty="0"/>
              <a:t>60dB = 1/1000</a:t>
            </a:r>
          </a:p>
          <a:p>
            <a:r>
              <a:rPr lang="en-US" sz="1600" dirty="0"/>
              <a:t>70dB = 1/3162 -&gt; Vin ripple of 1V results in 0.3mV at </a:t>
            </a:r>
            <a:r>
              <a:rPr lang="en-US" sz="1600" dirty="0" err="1"/>
              <a:t>Vout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78395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Image result for linear regulator module">
            <a:extLst>
              <a:ext uri="{FF2B5EF4-FFF2-40B4-BE49-F238E27FC236}">
                <a16:creationId xmlns:a16="http://schemas.microsoft.com/office/drawing/2014/main" id="{E3EFE809-9CC6-42D4-8894-5B39D64574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3349" y="4654480"/>
            <a:ext cx="1970785" cy="1814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997" y="313685"/>
            <a:ext cx="7556006" cy="986546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Typical Hardware</a:t>
            </a:r>
          </a:p>
        </p:txBody>
      </p:sp>
      <p:pic>
        <p:nvPicPr>
          <p:cNvPr id="9218" name="Picture 2" descr="Image result for linear regulator module">
            <a:extLst>
              <a:ext uri="{FF2B5EF4-FFF2-40B4-BE49-F238E27FC236}">
                <a16:creationId xmlns:a16="http://schemas.microsoft.com/office/drawing/2014/main" id="{F65B9F67-3285-474F-B848-3F7565298D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3349" y="2631246"/>
            <a:ext cx="1670353" cy="173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linear regulator module">
            <a:extLst>
              <a:ext uri="{FF2B5EF4-FFF2-40B4-BE49-F238E27FC236}">
                <a16:creationId xmlns:a16="http://schemas.microsoft.com/office/drawing/2014/main" id="{E1088CE5-14F3-484E-A0F2-F4E01659A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57" y="1296419"/>
            <a:ext cx="1772523" cy="1764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763D51-1D64-4213-AC5A-A0B020726E1F}"/>
              </a:ext>
            </a:extLst>
          </p:cNvPr>
          <p:cNvSpPr txBox="1"/>
          <p:nvPr/>
        </p:nvSpPr>
        <p:spPr>
          <a:xfrm>
            <a:off x="1629172" y="5798752"/>
            <a:ext cx="660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$1.70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D99CBB-1D65-470B-A512-26AD72A6AE34}"/>
              </a:ext>
            </a:extLst>
          </p:cNvPr>
          <p:cNvSpPr txBox="1"/>
          <p:nvPr/>
        </p:nvSpPr>
        <p:spPr>
          <a:xfrm>
            <a:off x="3155816" y="3022600"/>
            <a:ext cx="660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$1.60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7A1037-2877-42A5-86FB-8CD32800A56F}"/>
              </a:ext>
            </a:extLst>
          </p:cNvPr>
          <p:cNvSpPr txBox="1"/>
          <p:nvPr/>
        </p:nvSpPr>
        <p:spPr>
          <a:xfrm>
            <a:off x="1644357" y="3769097"/>
            <a:ext cx="660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$1.50</a:t>
            </a:r>
          </a:p>
        </p:txBody>
      </p:sp>
      <p:pic>
        <p:nvPicPr>
          <p:cNvPr id="9224" name="Picture 8" descr="Picture 1 of 1">
            <a:extLst>
              <a:ext uri="{FF2B5EF4-FFF2-40B4-BE49-F238E27FC236}">
                <a16:creationId xmlns:a16="http://schemas.microsoft.com/office/drawing/2014/main" id="{CDD56A6B-6E65-4850-9B04-F262843CC4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74769" y="1244609"/>
            <a:ext cx="1419545" cy="169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CA500FC-3816-4F0B-AAF5-3A31EE65150D}"/>
              </a:ext>
            </a:extLst>
          </p:cNvPr>
          <p:cNvSpPr txBox="1"/>
          <p:nvPr/>
        </p:nvSpPr>
        <p:spPr>
          <a:xfrm>
            <a:off x="6365232" y="2126931"/>
            <a:ext cx="660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$0.99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BB7A7C-1380-4732-81F7-46A475C6EA66}"/>
              </a:ext>
            </a:extLst>
          </p:cNvPr>
          <p:cNvGrpSpPr/>
          <p:nvPr/>
        </p:nvGrpSpPr>
        <p:grpSpPr>
          <a:xfrm>
            <a:off x="4419600" y="3813949"/>
            <a:ext cx="3486150" cy="2236402"/>
            <a:chOff x="3981450" y="3562350"/>
            <a:chExt cx="3486150" cy="2236402"/>
          </a:xfrm>
        </p:grpSpPr>
        <p:pic>
          <p:nvPicPr>
            <p:cNvPr id="9226" name="Picture 10" descr="https://encrypted-tbn3.gstatic.com/shopping?q=tbn:ANd9GcSHVopTD9FU81uwCSOguGpwAHIX_Zp7UfAGocs8_wy4s4ae2cwRWlVsLvHtuGk5ecaUCenjBEk&amp;usqp=CAE">
              <a:extLst>
                <a:ext uri="{FF2B5EF4-FFF2-40B4-BE49-F238E27FC236}">
                  <a16:creationId xmlns:a16="http://schemas.microsoft.com/office/drawing/2014/main" id="{129F821F-01E6-422A-A177-CDCF301B8C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063067" y="3888793"/>
              <a:ext cx="529696" cy="1222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3928A9A-F546-4E17-8031-96820D191F1C}"/>
                </a:ext>
              </a:extLst>
            </p:cNvPr>
            <p:cNvSpPr txBox="1"/>
            <p:nvPr/>
          </p:nvSpPr>
          <p:spPr>
            <a:xfrm>
              <a:off x="5641651" y="4039652"/>
              <a:ext cx="6608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$0.50-$1.00</a:t>
              </a:r>
            </a:p>
          </p:txBody>
        </p:sp>
        <p:pic>
          <p:nvPicPr>
            <p:cNvPr id="9228" name="Picture 12" descr="https://encrypted-tbn2.gstatic.com/shopping?q=tbn:ANd9GcQf5t8lr5eXOffrmhCEzm_nr_1yaYRci_h90K0FLS-b63f001S5GV49iQhQk9zn9QjOr7CLfWU&amp;usqp=CAE">
              <a:extLst>
                <a:ext uri="{FF2B5EF4-FFF2-40B4-BE49-F238E27FC236}">
                  <a16:creationId xmlns:a16="http://schemas.microsoft.com/office/drawing/2014/main" id="{7775F5C7-1C27-4DCD-9AEE-83B0E466B7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10762">
              <a:off x="4072816" y="4221002"/>
              <a:ext cx="667374" cy="592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EABA7C-DEBA-4953-99BA-7AA5F02C4B1D}"/>
                </a:ext>
              </a:extLst>
            </p:cNvPr>
            <p:cNvSpPr txBox="1"/>
            <p:nvPr/>
          </p:nvSpPr>
          <p:spPr>
            <a:xfrm>
              <a:off x="4241557" y="3883452"/>
              <a:ext cx="6608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$0.50</a:t>
              </a:r>
            </a:p>
          </p:txBody>
        </p:sp>
        <p:pic>
          <p:nvPicPr>
            <p:cNvPr id="9230" name="Picture 14" descr="https://encrypted-tbn1.gstatic.com/shopping?q=tbn:ANd9GcSsOTarLYQrg2DQRAmSyW47YfG8y6ILnVhRcklKnDGDFAaTO1NvnPwRncTo9H8WKjhxN5HNipV0&amp;usqp=CAE">
              <a:extLst>
                <a:ext uri="{FF2B5EF4-FFF2-40B4-BE49-F238E27FC236}">
                  <a16:creationId xmlns:a16="http://schemas.microsoft.com/office/drawing/2014/main" id="{B1082145-01DA-42B5-BA2A-54DBF002DA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2536" y="3901152"/>
              <a:ext cx="825291" cy="702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EF4BA40-4FB9-4478-BF3B-6736189C1883}"/>
                </a:ext>
              </a:extLst>
            </p:cNvPr>
            <p:cNvSpPr txBox="1"/>
            <p:nvPr/>
          </p:nvSpPr>
          <p:spPr>
            <a:xfrm>
              <a:off x="6315892" y="3762653"/>
              <a:ext cx="9038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$0.05</a:t>
              </a:r>
            </a:p>
          </p:txBody>
        </p:sp>
        <p:pic>
          <p:nvPicPr>
            <p:cNvPr id="9232" name="Picture 16" descr="https://encrypted-tbn2.gstatic.com/shopping?q=tbn:ANd9GcSSJfJZ9S8t0A3GXnG3AFB_t_6IACTUwHKc-IVY3YYLi3nQHgHVaNeuMdxQErRJ6ruBaOFo6y7E-A&amp;usqp=CAE">
              <a:extLst>
                <a:ext uri="{FF2B5EF4-FFF2-40B4-BE49-F238E27FC236}">
                  <a16:creationId xmlns:a16="http://schemas.microsoft.com/office/drawing/2014/main" id="{9EDE76A7-3866-437F-8BE4-C642F81986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6164" y="4742065"/>
              <a:ext cx="971663" cy="97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2A11CE2-C6CE-4A6E-89EF-5BD6CD7DF9DE}"/>
                </a:ext>
              </a:extLst>
            </p:cNvPr>
            <p:cNvSpPr txBox="1"/>
            <p:nvPr/>
          </p:nvSpPr>
          <p:spPr>
            <a:xfrm>
              <a:off x="5704239" y="4916278"/>
              <a:ext cx="9038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$1.00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79565DC-7805-4176-8A96-ED7C9DDD30F3}"/>
                </a:ext>
              </a:extLst>
            </p:cNvPr>
            <p:cNvSpPr/>
            <p:nvPr/>
          </p:nvSpPr>
          <p:spPr>
            <a:xfrm>
              <a:off x="3981450" y="3562350"/>
              <a:ext cx="3486150" cy="2236402"/>
            </a:xfrm>
            <a:prstGeom prst="rect">
              <a:avLst/>
            </a:prstGeom>
            <a:noFill/>
            <a:ln w="28575">
              <a:solidFill>
                <a:srgbClr val="0070C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234" name="Picture 18" descr="Image result for breadboard linear regulator">
            <a:extLst>
              <a:ext uri="{FF2B5EF4-FFF2-40B4-BE49-F238E27FC236}">
                <a16:creationId xmlns:a16="http://schemas.microsoft.com/office/drawing/2014/main" id="{7D133321-5FCA-4574-89C3-D647045565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94633" y="2658440"/>
            <a:ext cx="942447" cy="171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906EBD-80F1-4EDF-B920-A28D2E8E7E3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3154292" y="5240469"/>
            <a:ext cx="1646916" cy="120991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57FAFA2-D979-49A5-914D-C612B16FA8A6}"/>
              </a:ext>
            </a:extLst>
          </p:cNvPr>
          <p:cNvSpPr txBox="1"/>
          <p:nvPr/>
        </p:nvSpPr>
        <p:spPr>
          <a:xfrm>
            <a:off x="3207057" y="4716008"/>
            <a:ext cx="799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@</a:t>
            </a:r>
            <a:r>
              <a:rPr lang="en-US" sz="1200" dirty="0" err="1"/>
              <a:t>mikew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CDF478-5487-4CFC-81FE-1A85A66FF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66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78" y="222872"/>
            <a:ext cx="8294473" cy="99417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Workhorse linear regulators ICs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2C9FCBC-F3B9-41A0-B351-40356E3CFA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462759"/>
              </p:ext>
            </p:extLst>
          </p:nvPr>
        </p:nvGraphicFramePr>
        <p:xfrm>
          <a:off x="638689" y="1529238"/>
          <a:ext cx="7943850" cy="3380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8770">
                  <a:extLst>
                    <a:ext uri="{9D8B030D-6E8A-4147-A177-3AD203B41FA5}">
                      <a16:colId xmlns:a16="http://schemas.microsoft.com/office/drawing/2014/main" val="360170641"/>
                    </a:ext>
                  </a:extLst>
                </a:gridCol>
                <a:gridCol w="1588770">
                  <a:extLst>
                    <a:ext uri="{9D8B030D-6E8A-4147-A177-3AD203B41FA5}">
                      <a16:colId xmlns:a16="http://schemas.microsoft.com/office/drawing/2014/main" val="28944166"/>
                    </a:ext>
                  </a:extLst>
                </a:gridCol>
                <a:gridCol w="1588770">
                  <a:extLst>
                    <a:ext uri="{9D8B030D-6E8A-4147-A177-3AD203B41FA5}">
                      <a16:colId xmlns:a16="http://schemas.microsoft.com/office/drawing/2014/main" val="492864059"/>
                    </a:ext>
                  </a:extLst>
                </a:gridCol>
                <a:gridCol w="1588770">
                  <a:extLst>
                    <a:ext uri="{9D8B030D-6E8A-4147-A177-3AD203B41FA5}">
                      <a16:colId xmlns:a16="http://schemas.microsoft.com/office/drawing/2014/main" val="3657040203"/>
                    </a:ext>
                  </a:extLst>
                </a:gridCol>
                <a:gridCol w="1588770">
                  <a:extLst>
                    <a:ext uri="{9D8B030D-6E8A-4147-A177-3AD203B41FA5}">
                      <a16:colId xmlns:a16="http://schemas.microsoft.com/office/drawing/2014/main" val="2564371956"/>
                    </a:ext>
                  </a:extLst>
                </a:gridCol>
              </a:tblGrid>
              <a:tr h="44821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</a:t>
                      </a:r>
                      <a:r>
                        <a:rPr lang="en-US" baseline="-25000" dirty="0"/>
                        <a:t>IN</a:t>
                      </a:r>
                      <a:r>
                        <a:rPr lang="en-US" dirty="0"/>
                        <a:t> 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</a:t>
                      </a:r>
                      <a:r>
                        <a:rPr lang="en-US" baseline="-25000" dirty="0"/>
                        <a:t>OUT</a:t>
                      </a:r>
                      <a:r>
                        <a:rPr lang="en-US" dirty="0"/>
                        <a:t>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</a:t>
                      </a:r>
                      <a:r>
                        <a:rPr lang="en-US" baseline="-25000" dirty="0"/>
                        <a:t>DO</a:t>
                      </a:r>
                      <a:r>
                        <a:rPr lang="en-US" dirty="0"/>
                        <a:t> Dropout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Peak I</a:t>
                      </a:r>
                      <a:r>
                        <a:rPr lang="en-US" baseline="-25000" dirty="0"/>
                        <a:t>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112701"/>
                  </a:ext>
                </a:extLst>
              </a:tr>
              <a:tr h="454437">
                <a:tc>
                  <a:txBody>
                    <a:bodyPr/>
                    <a:lstStyle/>
                    <a:p>
                      <a:r>
                        <a:rPr lang="en-US" dirty="0"/>
                        <a:t>LM317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</a:t>
                      </a:r>
                      <a:r>
                        <a:rPr lang="en-US" baseline="-25000" dirty="0"/>
                        <a:t>OUT</a:t>
                      </a:r>
                      <a:r>
                        <a:rPr lang="en-US" dirty="0"/>
                        <a:t> + 40V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1.25V to 37V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606830"/>
                  </a:ext>
                </a:extLst>
              </a:tr>
              <a:tr h="784371">
                <a:tc>
                  <a:txBody>
                    <a:bodyPr/>
                    <a:lstStyle/>
                    <a:p>
                      <a:r>
                        <a:rPr lang="en-US" dirty="0"/>
                        <a:t>LM1117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1.25V to 13.8V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33422"/>
                  </a:ext>
                </a:extLst>
              </a:tr>
              <a:tr h="784371">
                <a:tc>
                  <a:txBody>
                    <a:bodyPr/>
                    <a:lstStyle/>
                    <a:p>
                      <a:r>
                        <a:rPr lang="en-US" dirty="0"/>
                        <a:t>LM7812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12.0V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2.2A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452882"/>
                  </a:ext>
                </a:extLst>
              </a:tr>
              <a:tr h="454437">
                <a:tc>
                  <a:txBody>
                    <a:bodyPr/>
                    <a:lstStyle/>
                    <a:p>
                      <a:r>
                        <a:rPr lang="en-US" dirty="0"/>
                        <a:t>LM7805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5.0V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2.4A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938097"/>
                  </a:ext>
                </a:extLst>
              </a:tr>
              <a:tr h="454437">
                <a:tc>
                  <a:txBody>
                    <a:bodyPr/>
                    <a:lstStyle/>
                    <a:p>
                      <a:r>
                        <a:rPr lang="en-US" dirty="0"/>
                        <a:t>LM7833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3.3V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10807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08A37-C88C-493D-B8AE-BF9D25F93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657ABA-E3E2-4195-A4A2-A307FB2EE74F}"/>
              </a:ext>
            </a:extLst>
          </p:cNvPr>
          <p:cNvSpPr txBox="1"/>
          <p:nvPr/>
        </p:nvSpPr>
        <p:spPr>
          <a:xfrm>
            <a:off x="685804" y="5221698"/>
            <a:ext cx="7797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regulators are available from multiple manufacturers. Check the data sheet for the specific part you’re looking at.</a:t>
            </a:r>
          </a:p>
        </p:txBody>
      </p:sp>
    </p:spTree>
    <p:extLst>
      <p:ext uri="{BB962C8B-B14F-4D97-AF65-F5344CB8AC3E}">
        <p14:creationId xmlns:p14="http://schemas.microsoft.com/office/powerpoint/2010/main" val="356603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78" y="313685"/>
            <a:ext cx="8220332" cy="98654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DC-DC Switching Supplies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6456E4-E84F-4852-B90B-2E5B888D3A3F}"/>
              </a:ext>
            </a:extLst>
          </p:cNvPr>
          <p:cNvSpPr txBox="1"/>
          <p:nvPr/>
        </p:nvSpPr>
        <p:spPr>
          <a:xfrm>
            <a:off x="790837" y="1813173"/>
            <a:ext cx="745730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Buck converter: V</a:t>
            </a:r>
            <a:r>
              <a:rPr lang="en-US" sz="2400" baseline="-25000" dirty="0"/>
              <a:t>OUT</a:t>
            </a:r>
            <a:r>
              <a:rPr lang="en-US" sz="2400" dirty="0"/>
              <a:t> &lt; V</a:t>
            </a:r>
            <a:r>
              <a:rPr lang="en-US" sz="2400" baseline="-25000" dirty="0"/>
              <a:t>IN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Very plentiful selection of products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Boost converter: V</a:t>
            </a:r>
            <a:r>
              <a:rPr lang="en-US" sz="2400" baseline="-25000" dirty="0"/>
              <a:t>OUT</a:t>
            </a:r>
            <a:r>
              <a:rPr lang="en-US" sz="2400" dirty="0"/>
              <a:t> &gt; V</a:t>
            </a:r>
            <a:r>
              <a:rPr lang="en-US" sz="2400" baseline="-25000" dirty="0"/>
              <a:t>IN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Inductor-less Charge Pump, typically 10’s of mA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Inductor based boost converter, any current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Buck/Boost converter: V</a:t>
            </a:r>
            <a:r>
              <a:rPr lang="en-US" sz="2400" baseline="-25000" dirty="0"/>
              <a:t>OUT</a:t>
            </a:r>
            <a:r>
              <a:rPr lang="en-US" sz="2400" dirty="0"/>
              <a:t>  &gt;=  or  &lt;=  V</a:t>
            </a:r>
            <a:r>
              <a:rPr lang="en-US" sz="2400" baseline="-25000" dirty="0"/>
              <a:t>IN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Useful in battery powered circuits where the battery voltage starts above the required voltage but ends below it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e.g. LED flashlight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B5159-F888-40F7-B3AF-E28C2BEA9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440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997" y="313685"/>
            <a:ext cx="7556006" cy="986546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How does a buck regulator work?</a:t>
            </a:r>
          </a:p>
        </p:txBody>
      </p:sp>
      <p:pic>
        <p:nvPicPr>
          <p:cNvPr id="16388" name="Picture 4" descr="Image result for how does a buck regulator work">
            <a:extLst>
              <a:ext uri="{FF2B5EF4-FFF2-40B4-BE49-F238E27FC236}">
                <a16:creationId xmlns:a16="http://schemas.microsoft.com/office/drawing/2014/main" id="{7D630F6E-1952-499E-A002-CD34B2F0EB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70562" y="1737034"/>
            <a:ext cx="3575449" cy="175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7573179-4D63-48F4-BE77-2DFF9C97840E}"/>
              </a:ext>
            </a:extLst>
          </p:cNvPr>
          <p:cNvCxnSpPr>
            <a:cxnSpLocks/>
          </p:cNvCxnSpPr>
          <p:nvPr/>
        </p:nvCxnSpPr>
        <p:spPr>
          <a:xfrm>
            <a:off x="1839907" y="2606503"/>
            <a:ext cx="522094" cy="12235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B54E62-FCD2-4715-B6CE-7F20ABDC95E3}"/>
              </a:ext>
            </a:extLst>
          </p:cNvPr>
          <p:cNvSpPr txBox="1"/>
          <p:nvPr/>
        </p:nvSpPr>
        <p:spPr>
          <a:xfrm>
            <a:off x="2819776" y="5833920"/>
            <a:ext cx="3632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</a:t>
            </a:r>
            <a:r>
              <a:rPr lang="en-US" sz="2400" baseline="-25000" dirty="0"/>
              <a:t>OUT</a:t>
            </a:r>
            <a:r>
              <a:rPr lang="en-US" sz="2400" dirty="0"/>
              <a:t> = V</a:t>
            </a:r>
            <a:r>
              <a:rPr lang="en-US" sz="2400" baseline="-25000" dirty="0"/>
              <a:t>IN</a:t>
            </a:r>
            <a:r>
              <a:rPr lang="en-US" sz="2400" dirty="0"/>
              <a:t> x </a:t>
            </a:r>
            <a:r>
              <a:rPr lang="en-US" sz="2400" dirty="0" err="1"/>
              <a:t>DutyCycle</a:t>
            </a:r>
            <a:endParaRPr lang="en-US" sz="24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82A2B2-DCB0-458E-A714-A8F9D1BAB939}"/>
              </a:ext>
            </a:extLst>
          </p:cNvPr>
          <p:cNvSpPr/>
          <p:nvPr/>
        </p:nvSpPr>
        <p:spPr>
          <a:xfrm>
            <a:off x="3025383" y="4104395"/>
            <a:ext cx="179172" cy="1853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AC26102-D93C-4FAF-8816-F7E4622B1F94}"/>
              </a:ext>
            </a:extLst>
          </p:cNvPr>
          <p:cNvSpPr/>
          <p:nvPr/>
        </p:nvSpPr>
        <p:spPr>
          <a:xfrm>
            <a:off x="3391390" y="4561596"/>
            <a:ext cx="179172" cy="1853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2E35B18-1F10-4288-8AD6-810C5C9E3754}"/>
              </a:ext>
            </a:extLst>
          </p:cNvPr>
          <p:cNvSpPr/>
          <p:nvPr/>
        </p:nvSpPr>
        <p:spPr>
          <a:xfrm>
            <a:off x="3025383" y="5018797"/>
            <a:ext cx="179172" cy="1853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048A50-F743-4F21-B1C9-411F228F13BD}"/>
              </a:ext>
            </a:extLst>
          </p:cNvPr>
          <p:cNvCxnSpPr>
            <a:cxnSpLocks/>
            <a:stCxn id="12" idx="4"/>
          </p:cNvCxnSpPr>
          <p:nvPr/>
        </p:nvCxnSpPr>
        <p:spPr>
          <a:xfrm>
            <a:off x="3114969" y="5204148"/>
            <a:ext cx="0" cy="26476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403ED71-50A3-47A8-978C-B61CEC703A88}"/>
              </a:ext>
            </a:extLst>
          </p:cNvPr>
          <p:cNvCxnSpPr>
            <a:cxnSpLocks/>
          </p:cNvCxnSpPr>
          <p:nvPr/>
        </p:nvCxnSpPr>
        <p:spPr>
          <a:xfrm>
            <a:off x="3004241" y="5478442"/>
            <a:ext cx="2214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35B34B7-CD31-46C2-A6C1-967F322F254A}"/>
              </a:ext>
            </a:extLst>
          </p:cNvPr>
          <p:cNvCxnSpPr>
            <a:cxnSpLocks/>
          </p:cNvCxnSpPr>
          <p:nvPr/>
        </p:nvCxnSpPr>
        <p:spPr>
          <a:xfrm>
            <a:off x="3054408" y="5547498"/>
            <a:ext cx="1224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7584FD-72E3-45CD-ABFA-CA0359E46380}"/>
              </a:ext>
            </a:extLst>
          </p:cNvPr>
          <p:cNvCxnSpPr>
            <a:cxnSpLocks/>
          </p:cNvCxnSpPr>
          <p:nvPr/>
        </p:nvCxnSpPr>
        <p:spPr>
          <a:xfrm>
            <a:off x="3084688" y="5618936"/>
            <a:ext cx="7008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7514E0E-C6A2-4C90-BA67-7FBA157CBB69}"/>
              </a:ext>
            </a:extLst>
          </p:cNvPr>
          <p:cNvCxnSpPr>
            <a:cxnSpLocks/>
          </p:cNvCxnSpPr>
          <p:nvPr/>
        </p:nvCxnSpPr>
        <p:spPr>
          <a:xfrm>
            <a:off x="3114969" y="3867815"/>
            <a:ext cx="0" cy="26476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81A2E9-068F-4573-B8EA-9487030D65A7}"/>
              </a:ext>
            </a:extLst>
          </p:cNvPr>
          <p:cNvCxnSpPr>
            <a:cxnSpLocks/>
          </p:cNvCxnSpPr>
          <p:nvPr/>
        </p:nvCxnSpPr>
        <p:spPr>
          <a:xfrm flipH="1">
            <a:off x="1657744" y="3867815"/>
            <a:ext cx="145722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BBAE322-36DC-4459-96B2-40A7BEB32591}"/>
              </a:ext>
            </a:extLst>
          </p:cNvPr>
          <p:cNvSpPr txBox="1"/>
          <p:nvPr/>
        </p:nvSpPr>
        <p:spPr>
          <a:xfrm>
            <a:off x="1193255" y="3642730"/>
            <a:ext cx="68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</a:t>
            </a:r>
            <a:r>
              <a:rPr lang="en-US" sz="2400" b="1" baseline="-25000" dirty="0"/>
              <a:t>IN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1B0D986-BEFA-4C83-B492-7C2357B92D2F}"/>
              </a:ext>
            </a:extLst>
          </p:cNvPr>
          <p:cNvCxnSpPr>
            <a:cxnSpLocks/>
            <a:stCxn id="11" idx="2"/>
            <a:endCxn id="7" idx="4"/>
          </p:cNvCxnSpPr>
          <p:nvPr/>
        </p:nvCxnSpPr>
        <p:spPr>
          <a:xfrm flipH="1" flipV="1">
            <a:off x="3114969" y="4289746"/>
            <a:ext cx="276421" cy="3645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1F5C252-C948-4855-884C-9EC569BDE4C5}"/>
              </a:ext>
            </a:extLst>
          </p:cNvPr>
          <p:cNvCxnSpPr>
            <a:cxnSpLocks/>
          </p:cNvCxnSpPr>
          <p:nvPr/>
        </p:nvCxnSpPr>
        <p:spPr>
          <a:xfrm flipH="1">
            <a:off x="3570562" y="4654271"/>
            <a:ext cx="61120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97" name="Rectangle: Rounded Corners 16396">
            <a:extLst>
              <a:ext uri="{FF2B5EF4-FFF2-40B4-BE49-F238E27FC236}">
                <a16:creationId xmlns:a16="http://schemas.microsoft.com/office/drawing/2014/main" id="{A1B5C951-8261-4D67-988D-E4D7DE523D31}"/>
              </a:ext>
            </a:extLst>
          </p:cNvPr>
          <p:cNvSpPr/>
          <p:nvPr/>
        </p:nvSpPr>
        <p:spPr>
          <a:xfrm>
            <a:off x="4181769" y="4339946"/>
            <a:ext cx="1085850" cy="628650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Filter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77E98BD-10AE-4697-831A-3ECFEF4BFBB2}"/>
              </a:ext>
            </a:extLst>
          </p:cNvPr>
          <p:cNvCxnSpPr>
            <a:cxnSpLocks/>
          </p:cNvCxnSpPr>
          <p:nvPr/>
        </p:nvCxnSpPr>
        <p:spPr>
          <a:xfrm flipH="1">
            <a:off x="5267620" y="4658775"/>
            <a:ext cx="110846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0B17A55-604C-49A3-B566-3D0C5450F7EE}"/>
              </a:ext>
            </a:extLst>
          </p:cNvPr>
          <p:cNvSpPr txBox="1"/>
          <p:nvPr/>
        </p:nvSpPr>
        <p:spPr>
          <a:xfrm>
            <a:off x="6373796" y="4423438"/>
            <a:ext cx="832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</a:t>
            </a:r>
            <a:r>
              <a:rPr lang="en-US" sz="2400" b="1" baseline="-25000" dirty="0"/>
              <a:t>OUT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5A69607-B4C9-41CD-91DE-B4D195CB734F}"/>
              </a:ext>
            </a:extLst>
          </p:cNvPr>
          <p:cNvCxnSpPr>
            <a:cxnSpLocks/>
          </p:cNvCxnSpPr>
          <p:nvPr/>
        </p:nvCxnSpPr>
        <p:spPr>
          <a:xfrm>
            <a:off x="868698" y="2131162"/>
            <a:ext cx="0" cy="6348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4C9A680-9B09-48AA-A64E-9007E94FC08B}"/>
              </a:ext>
            </a:extLst>
          </p:cNvPr>
          <p:cNvSpPr txBox="1"/>
          <p:nvPr/>
        </p:nvSpPr>
        <p:spPr>
          <a:xfrm>
            <a:off x="526459" y="2180515"/>
            <a:ext cx="68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</a:t>
            </a:r>
            <a:endParaRPr lang="en-US" sz="2400" b="1" baseline="-250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D4AB475-19DC-405D-BB9B-AF772EE22540}"/>
              </a:ext>
            </a:extLst>
          </p:cNvPr>
          <p:cNvSpPr txBox="1"/>
          <p:nvPr/>
        </p:nvSpPr>
        <p:spPr>
          <a:xfrm>
            <a:off x="868697" y="2711197"/>
            <a:ext cx="858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time</a:t>
            </a:r>
            <a:endParaRPr lang="en-US" sz="2400" b="1" baseline="-25000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8D1F18B-5225-450D-BF2A-055B070319FA}"/>
              </a:ext>
            </a:extLst>
          </p:cNvPr>
          <p:cNvCxnSpPr>
            <a:cxnSpLocks/>
          </p:cNvCxnSpPr>
          <p:nvPr/>
        </p:nvCxnSpPr>
        <p:spPr>
          <a:xfrm>
            <a:off x="868698" y="2753813"/>
            <a:ext cx="8581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08" name="Straight Connector 16407">
            <a:extLst>
              <a:ext uri="{FF2B5EF4-FFF2-40B4-BE49-F238E27FC236}">
                <a16:creationId xmlns:a16="http://schemas.microsoft.com/office/drawing/2014/main" id="{7FF5F375-73DB-48F7-8B56-042ED4DC71C4}"/>
              </a:ext>
            </a:extLst>
          </p:cNvPr>
          <p:cNvCxnSpPr>
            <a:cxnSpLocks/>
          </p:cNvCxnSpPr>
          <p:nvPr/>
        </p:nvCxnSpPr>
        <p:spPr>
          <a:xfrm>
            <a:off x="868697" y="2331182"/>
            <a:ext cx="78904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C80F665-B162-4E58-B98C-F2A1D92A336C}"/>
              </a:ext>
            </a:extLst>
          </p:cNvPr>
          <p:cNvCxnSpPr>
            <a:cxnSpLocks/>
          </p:cNvCxnSpPr>
          <p:nvPr/>
        </p:nvCxnSpPr>
        <p:spPr>
          <a:xfrm>
            <a:off x="7540822" y="3268643"/>
            <a:ext cx="0" cy="6348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DDA7DFE-AB90-4FE5-95A3-5D3D179DACA1}"/>
              </a:ext>
            </a:extLst>
          </p:cNvPr>
          <p:cNvSpPr txBox="1"/>
          <p:nvPr/>
        </p:nvSpPr>
        <p:spPr>
          <a:xfrm>
            <a:off x="7206002" y="3295636"/>
            <a:ext cx="487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</a:t>
            </a:r>
            <a:endParaRPr lang="en-US" sz="2400" b="1" baseline="-250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7D3F00B-1715-458F-94BA-4F885477A894}"/>
              </a:ext>
            </a:extLst>
          </p:cNvPr>
          <p:cNvSpPr txBox="1"/>
          <p:nvPr/>
        </p:nvSpPr>
        <p:spPr>
          <a:xfrm>
            <a:off x="7540821" y="3848678"/>
            <a:ext cx="858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time</a:t>
            </a:r>
            <a:endParaRPr lang="en-US" sz="2400" b="1" baseline="-2500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C2D8ADD-B27D-474E-9AF3-93E222B990A8}"/>
              </a:ext>
            </a:extLst>
          </p:cNvPr>
          <p:cNvCxnSpPr>
            <a:cxnSpLocks/>
          </p:cNvCxnSpPr>
          <p:nvPr/>
        </p:nvCxnSpPr>
        <p:spPr>
          <a:xfrm>
            <a:off x="7540822" y="3891294"/>
            <a:ext cx="8581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F27B949-AA82-4728-B78A-BC3573BDEB8F}"/>
              </a:ext>
            </a:extLst>
          </p:cNvPr>
          <p:cNvCxnSpPr>
            <a:cxnSpLocks/>
          </p:cNvCxnSpPr>
          <p:nvPr/>
        </p:nvCxnSpPr>
        <p:spPr>
          <a:xfrm>
            <a:off x="7540821" y="3787760"/>
            <a:ext cx="78904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EE48FADA-EE0E-4ABD-A8A6-C85AFBD61CCC}"/>
              </a:ext>
            </a:extLst>
          </p:cNvPr>
          <p:cNvSpPr txBox="1"/>
          <p:nvPr/>
        </p:nvSpPr>
        <p:spPr>
          <a:xfrm>
            <a:off x="7839209" y="3408321"/>
            <a:ext cx="795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5V</a:t>
            </a:r>
            <a:endParaRPr lang="en-US" sz="2400" b="1" baseline="-25000" dirty="0">
              <a:solidFill>
                <a:srgbClr val="FF000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79D2969-273C-4C16-9D7B-BDC7915237B2}"/>
              </a:ext>
            </a:extLst>
          </p:cNvPr>
          <p:cNvSpPr txBox="1"/>
          <p:nvPr/>
        </p:nvSpPr>
        <p:spPr>
          <a:xfrm>
            <a:off x="1167894" y="1933755"/>
            <a:ext cx="795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12V</a:t>
            </a:r>
            <a:endParaRPr lang="en-US" sz="2400" b="1" baseline="-25000" dirty="0">
              <a:solidFill>
                <a:srgbClr val="FF0000"/>
              </a:solidFill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BA80F70-5E2F-4BB5-AC5D-F4D86E8C16BD}"/>
              </a:ext>
            </a:extLst>
          </p:cNvPr>
          <p:cNvCxnSpPr>
            <a:cxnSpLocks/>
          </p:cNvCxnSpPr>
          <p:nvPr/>
        </p:nvCxnSpPr>
        <p:spPr>
          <a:xfrm flipH="1">
            <a:off x="3799444" y="3484085"/>
            <a:ext cx="398113" cy="11267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1CF4F27-2127-451B-8AC4-74CC6A52A86B}"/>
              </a:ext>
            </a:extLst>
          </p:cNvPr>
          <p:cNvCxnSpPr>
            <a:cxnSpLocks/>
            <a:stCxn id="70" idx="2"/>
          </p:cNvCxnSpPr>
          <p:nvPr/>
        </p:nvCxnSpPr>
        <p:spPr>
          <a:xfrm flipH="1">
            <a:off x="5821452" y="3757301"/>
            <a:ext cx="1628504" cy="8728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DD760E9-D892-4867-A0AB-808668BC3DB7}"/>
              </a:ext>
            </a:extLst>
          </p:cNvPr>
          <p:cNvSpPr txBox="1"/>
          <p:nvPr/>
        </p:nvSpPr>
        <p:spPr>
          <a:xfrm>
            <a:off x="6540074" y="1803292"/>
            <a:ext cx="2436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DutyCycle</a:t>
            </a:r>
            <a:r>
              <a:rPr lang="en-US" sz="2400" dirty="0"/>
              <a:t> = t</a:t>
            </a:r>
            <a:r>
              <a:rPr lang="en-US" sz="2400" baseline="-25000" dirty="0"/>
              <a:t>on</a:t>
            </a:r>
            <a:r>
              <a:rPr lang="en-US" sz="2400" dirty="0"/>
              <a:t>/T</a:t>
            </a: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92546F2E-38B7-4533-93F5-D1A8112F99C4}"/>
              </a:ext>
            </a:extLst>
          </p:cNvPr>
          <p:cNvSpPr/>
          <p:nvPr/>
        </p:nvSpPr>
        <p:spPr>
          <a:xfrm>
            <a:off x="2756108" y="4015807"/>
            <a:ext cx="908698" cy="1292978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D08E5D-0EC0-4F32-81AB-35CA5B6E1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856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860" y="313685"/>
            <a:ext cx="7556006" cy="986546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Add a control loop (regulation)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82A2B2-DCB0-458E-A714-A8F9D1BAB939}"/>
              </a:ext>
            </a:extLst>
          </p:cNvPr>
          <p:cNvSpPr/>
          <p:nvPr/>
        </p:nvSpPr>
        <p:spPr>
          <a:xfrm>
            <a:off x="2056246" y="2425956"/>
            <a:ext cx="179172" cy="1853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AC26102-D93C-4FAF-8816-F7E4622B1F94}"/>
              </a:ext>
            </a:extLst>
          </p:cNvPr>
          <p:cNvSpPr/>
          <p:nvPr/>
        </p:nvSpPr>
        <p:spPr>
          <a:xfrm>
            <a:off x="2422253" y="2883157"/>
            <a:ext cx="179172" cy="1853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2E35B18-1F10-4288-8AD6-810C5C9E3754}"/>
              </a:ext>
            </a:extLst>
          </p:cNvPr>
          <p:cNvSpPr/>
          <p:nvPr/>
        </p:nvSpPr>
        <p:spPr>
          <a:xfrm>
            <a:off x="2056246" y="3303290"/>
            <a:ext cx="179172" cy="1853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048A50-F743-4F21-B1C9-411F228F13BD}"/>
              </a:ext>
            </a:extLst>
          </p:cNvPr>
          <p:cNvCxnSpPr>
            <a:cxnSpLocks/>
            <a:stCxn id="12" idx="4"/>
          </p:cNvCxnSpPr>
          <p:nvPr/>
        </p:nvCxnSpPr>
        <p:spPr>
          <a:xfrm>
            <a:off x="2145832" y="3488641"/>
            <a:ext cx="0" cy="26476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403ED71-50A3-47A8-978C-B61CEC703A88}"/>
              </a:ext>
            </a:extLst>
          </p:cNvPr>
          <p:cNvCxnSpPr>
            <a:cxnSpLocks/>
          </p:cNvCxnSpPr>
          <p:nvPr/>
        </p:nvCxnSpPr>
        <p:spPr>
          <a:xfrm>
            <a:off x="2035104" y="3762935"/>
            <a:ext cx="2214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35B34B7-CD31-46C2-A6C1-967F322F254A}"/>
              </a:ext>
            </a:extLst>
          </p:cNvPr>
          <p:cNvCxnSpPr>
            <a:cxnSpLocks/>
          </p:cNvCxnSpPr>
          <p:nvPr/>
        </p:nvCxnSpPr>
        <p:spPr>
          <a:xfrm>
            <a:off x="2085271" y="3831991"/>
            <a:ext cx="1224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7584FD-72E3-45CD-ABFA-CA0359E46380}"/>
              </a:ext>
            </a:extLst>
          </p:cNvPr>
          <p:cNvCxnSpPr>
            <a:cxnSpLocks/>
          </p:cNvCxnSpPr>
          <p:nvPr/>
        </p:nvCxnSpPr>
        <p:spPr>
          <a:xfrm>
            <a:off x="2115551" y="3903429"/>
            <a:ext cx="7008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7514E0E-C6A2-4C90-BA67-7FBA157CBB69}"/>
              </a:ext>
            </a:extLst>
          </p:cNvPr>
          <p:cNvCxnSpPr>
            <a:cxnSpLocks/>
          </p:cNvCxnSpPr>
          <p:nvPr/>
        </p:nvCxnSpPr>
        <p:spPr>
          <a:xfrm>
            <a:off x="2145832" y="2097936"/>
            <a:ext cx="0" cy="35620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81A2E9-068F-4573-B8EA-9487030D65A7}"/>
              </a:ext>
            </a:extLst>
          </p:cNvPr>
          <p:cNvCxnSpPr>
            <a:cxnSpLocks/>
          </p:cNvCxnSpPr>
          <p:nvPr/>
        </p:nvCxnSpPr>
        <p:spPr>
          <a:xfrm flipH="1">
            <a:off x="1253209" y="2097936"/>
            <a:ext cx="892624" cy="57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BBAE322-36DC-4459-96B2-40A7BEB32591}"/>
              </a:ext>
            </a:extLst>
          </p:cNvPr>
          <p:cNvSpPr txBox="1"/>
          <p:nvPr/>
        </p:nvSpPr>
        <p:spPr>
          <a:xfrm>
            <a:off x="751615" y="1951847"/>
            <a:ext cx="68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</a:t>
            </a:r>
            <a:r>
              <a:rPr lang="en-US" sz="2400" b="1" baseline="-25000" dirty="0"/>
              <a:t>IN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1B0D986-BEFA-4C83-B492-7C2357B92D2F}"/>
              </a:ext>
            </a:extLst>
          </p:cNvPr>
          <p:cNvCxnSpPr>
            <a:cxnSpLocks/>
            <a:stCxn id="11" idx="2"/>
            <a:endCxn id="7" idx="4"/>
          </p:cNvCxnSpPr>
          <p:nvPr/>
        </p:nvCxnSpPr>
        <p:spPr>
          <a:xfrm flipH="1" flipV="1">
            <a:off x="2145832" y="2611307"/>
            <a:ext cx="276421" cy="3645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1F5C252-C948-4855-884C-9EC569BDE4C5}"/>
              </a:ext>
            </a:extLst>
          </p:cNvPr>
          <p:cNvCxnSpPr>
            <a:cxnSpLocks/>
            <a:stCxn id="16397" idx="1"/>
            <a:endCxn id="11" idx="6"/>
          </p:cNvCxnSpPr>
          <p:nvPr/>
        </p:nvCxnSpPr>
        <p:spPr>
          <a:xfrm flipH="1">
            <a:off x="2601425" y="2975832"/>
            <a:ext cx="1512624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97" name="Rectangle: Rounded Corners 16396">
            <a:extLst>
              <a:ext uri="{FF2B5EF4-FFF2-40B4-BE49-F238E27FC236}">
                <a16:creationId xmlns:a16="http://schemas.microsoft.com/office/drawing/2014/main" id="{A1B5C951-8261-4D67-988D-E4D7DE523D31}"/>
              </a:ext>
            </a:extLst>
          </p:cNvPr>
          <p:cNvSpPr/>
          <p:nvPr/>
        </p:nvSpPr>
        <p:spPr>
          <a:xfrm>
            <a:off x="4114049" y="2661507"/>
            <a:ext cx="1085850" cy="628650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Filter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77E98BD-10AE-4697-831A-3ECFEF4BFBB2}"/>
              </a:ext>
            </a:extLst>
          </p:cNvPr>
          <p:cNvCxnSpPr>
            <a:cxnSpLocks/>
            <a:endCxn id="16397" idx="3"/>
          </p:cNvCxnSpPr>
          <p:nvPr/>
        </p:nvCxnSpPr>
        <p:spPr>
          <a:xfrm flipH="1">
            <a:off x="5199899" y="2975832"/>
            <a:ext cx="27935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0B17A55-604C-49A3-B566-3D0C5450F7EE}"/>
              </a:ext>
            </a:extLst>
          </p:cNvPr>
          <p:cNvSpPr txBox="1"/>
          <p:nvPr/>
        </p:nvSpPr>
        <p:spPr>
          <a:xfrm>
            <a:off x="7993403" y="2744998"/>
            <a:ext cx="832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</a:t>
            </a:r>
            <a:r>
              <a:rPr lang="en-US" sz="2400" b="1" baseline="-25000" dirty="0"/>
              <a:t>OUT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48A3E27C-E229-439F-86F0-36BF7C5B13EC}"/>
              </a:ext>
            </a:extLst>
          </p:cNvPr>
          <p:cNvSpPr/>
          <p:nvPr/>
        </p:nvSpPr>
        <p:spPr>
          <a:xfrm rot="16200000">
            <a:off x="5098069" y="4447278"/>
            <a:ext cx="997293" cy="953261"/>
          </a:xfrm>
          <a:prstGeom prst="triangl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AC8B8A8-A93C-4911-AD90-A1B35EF9040C}"/>
              </a:ext>
            </a:extLst>
          </p:cNvPr>
          <p:cNvCxnSpPr>
            <a:cxnSpLocks/>
          </p:cNvCxnSpPr>
          <p:nvPr/>
        </p:nvCxnSpPr>
        <p:spPr>
          <a:xfrm>
            <a:off x="6557270" y="2975831"/>
            <a:ext cx="0" cy="168406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E407C76-652E-44AC-8376-F6102BE82997}"/>
              </a:ext>
            </a:extLst>
          </p:cNvPr>
          <p:cNvCxnSpPr>
            <a:cxnSpLocks/>
          </p:cNvCxnSpPr>
          <p:nvPr/>
        </p:nvCxnSpPr>
        <p:spPr>
          <a:xfrm flipH="1">
            <a:off x="6073347" y="4659892"/>
            <a:ext cx="48392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54BEC1-88E3-4507-AFA5-E436A42345C8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6073347" y="5133565"/>
            <a:ext cx="771778" cy="195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CBC8715-7EC0-46CE-8AF1-311171A7C377}"/>
              </a:ext>
            </a:extLst>
          </p:cNvPr>
          <p:cNvSpPr/>
          <p:nvPr/>
        </p:nvSpPr>
        <p:spPr>
          <a:xfrm>
            <a:off x="6845125" y="4775993"/>
            <a:ext cx="1564381" cy="75417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Reference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Voltage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3EC254-82DC-45BF-BCD9-B918C8737C86}"/>
              </a:ext>
            </a:extLst>
          </p:cNvPr>
          <p:cNvCxnSpPr>
            <a:cxnSpLocks/>
          </p:cNvCxnSpPr>
          <p:nvPr/>
        </p:nvCxnSpPr>
        <p:spPr>
          <a:xfrm flipH="1">
            <a:off x="4636161" y="4927619"/>
            <a:ext cx="48392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AA75FE8-952E-436C-8BAA-4CC4A444388B}"/>
              </a:ext>
            </a:extLst>
          </p:cNvPr>
          <p:cNvSpPr/>
          <p:nvPr/>
        </p:nvSpPr>
        <p:spPr>
          <a:xfrm>
            <a:off x="3094368" y="4277913"/>
            <a:ext cx="1541793" cy="1256458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Clock/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Logic/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Stuff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96E3CD2-ED39-453E-8DA6-F929882EA36F}"/>
              </a:ext>
            </a:extLst>
          </p:cNvPr>
          <p:cNvSpPr/>
          <p:nvPr/>
        </p:nvSpPr>
        <p:spPr>
          <a:xfrm>
            <a:off x="1769219" y="2312795"/>
            <a:ext cx="908698" cy="1292978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5B030B6-1655-44AA-B394-3553076202FB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2601425" y="3583737"/>
            <a:ext cx="492943" cy="13224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49DAC-7DA9-4CBE-92D5-1317DF841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568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313685"/>
            <a:ext cx="7895968" cy="855794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Make it more real</a:t>
            </a:r>
          </a:p>
        </p:txBody>
      </p:sp>
      <p:pic>
        <p:nvPicPr>
          <p:cNvPr id="2052" name="Picture 4" descr="buck switching regulator">
            <a:extLst>
              <a:ext uri="{FF2B5EF4-FFF2-40B4-BE49-F238E27FC236}">
                <a16:creationId xmlns:a16="http://schemas.microsoft.com/office/drawing/2014/main" id="{B244BF23-6B09-4DFF-BA10-3A1BCC45F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72239"/>
            <a:ext cx="8012424" cy="411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0C14295-AC68-435B-AFF7-CFA5C00E4D9A}"/>
              </a:ext>
            </a:extLst>
          </p:cNvPr>
          <p:cNvSpPr/>
          <p:nvPr/>
        </p:nvSpPr>
        <p:spPr>
          <a:xfrm>
            <a:off x="2340607" y="5688521"/>
            <a:ext cx="1953367" cy="741403"/>
          </a:xfrm>
          <a:prstGeom prst="roundRect">
            <a:avLst>
              <a:gd name="adj" fmla="val 25518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Could be a FET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A2CAD2A-BA65-4737-A6D1-20E83C29AC4C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3317291" y="4090086"/>
            <a:ext cx="976683" cy="15984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370CDE9-96B9-4292-A5AA-72BC54A7EE6C}"/>
              </a:ext>
            </a:extLst>
          </p:cNvPr>
          <p:cNvSpPr/>
          <p:nvPr/>
        </p:nvSpPr>
        <p:spPr>
          <a:xfrm>
            <a:off x="4920612" y="5634682"/>
            <a:ext cx="2764792" cy="1095924"/>
          </a:xfrm>
          <a:prstGeom prst="roundRect">
            <a:avLst>
              <a:gd name="adj" fmla="val 25518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Quality of TR1, D1 and L1 affect Efficiency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87F62F8-CDC1-4485-BFC0-06965607D4B7}"/>
              </a:ext>
            </a:extLst>
          </p:cNvPr>
          <p:cNvCxnSpPr>
            <a:cxnSpLocks/>
            <a:stCxn id="36" idx="0"/>
          </p:cNvCxnSpPr>
          <p:nvPr/>
        </p:nvCxnSpPr>
        <p:spPr>
          <a:xfrm flipH="1" flipV="1">
            <a:off x="5813854" y="3150973"/>
            <a:ext cx="489154" cy="24837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38ADC27-9AFF-4025-A30F-EC42A2D38F53}"/>
              </a:ext>
            </a:extLst>
          </p:cNvPr>
          <p:cNvSpPr/>
          <p:nvPr/>
        </p:nvSpPr>
        <p:spPr>
          <a:xfrm>
            <a:off x="6389008" y="1223318"/>
            <a:ext cx="2180403" cy="595183"/>
          </a:xfrm>
          <a:prstGeom prst="roundRect">
            <a:avLst>
              <a:gd name="adj" fmla="val 25518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Filter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58A971-FD66-47DC-871F-7E5E0684FEEF}"/>
              </a:ext>
            </a:extLst>
          </p:cNvPr>
          <p:cNvCxnSpPr>
            <a:cxnSpLocks/>
          </p:cNvCxnSpPr>
          <p:nvPr/>
        </p:nvCxnSpPr>
        <p:spPr>
          <a:xfrm flipH="1">
            <a:off x="6303008" y="1818501"/>
            <a:ext cx="697095" cy="3006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03AF890-0C5F-4024-B64C-5AF0DBDD1EF6}"/>
              </a:ext>
            </a:extLst>
          </p:cNvPr>
          <p:cNvCxnSpPr>
            <a:cxnSpLocks/>
          </p:cNvCxnSpPr>
          <p:nvPr/>
        </p:nvCxnSpPr>
        <p:spPr>
          <a:xfrm flipH="1">
            <a:off x="6771503" y="1818501"/>
            <a:ext cx="228600" cy="15425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651090-869D-4D14-8D33-FCA2ED824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18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78" y="222872"/>
            <a:ext cx="8294473" cy="99417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Tonight’s Agenda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5E9D853-47DE-43EB-BB3B-BD0C577846BC}"/>
              </a:ext>
            </a:extLst>
          </p:cNvPr>
          <p:cNvSpPr txBox="1">
            <a:spLocks/>
          </p:cNvSpPr>
          <p:nvPr/>
        </p:nvSpPr>
        <p:spPr>
          <a:xfrm>
            <a:off x="554508" y="1377950"/>
            <a:ext cx="8112211" cy="46164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Quick primer on circuit components and basic calculations</a:t>
            </a:r>
          </a:p>
          <a:p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Examples of unregulated linear supplies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How regulated linear supplies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How switching supplies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Some notes on capacitors</a:t>
            </a:r>
          </a:p>
          <a:p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Cover related issues that you’re likely to encounter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1016F0-941E-46ED-AA74-DBF99047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988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buck boost converter diagrams">
            <a:extLst>
              <a:ext uri="{FF2B5EF4-FFF2-40B4-BE49-F238E27FC236}">
                <a16:creationId xmlns:a16="http://schemas.microsoft.com/office/drawing/2014/main" id="{FB02BDD8-257E-432E-8800-794173D6A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08" y="1558796"/>
            <a:ext cx="8057055" cy="324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C55163-B8B0-4314-AE05-EC6350A4B320}"/>
              </a:ext>
            </a:extLst>
          </p:cNvPr>
          <p:cNvSpPr/>
          <p:nvPr/>
        </p:nvSpPr>
        <p:spPr>
          <a:xfrm>
            <a:off x="4504038" y="3095371"/>
            <a:ext cx="4034481" cy="17058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78" y="313685"/>
            <a:ext cx="8220332" cy="98654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Buck, Boost, Buck/Boost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B5159-F888-40F7-B3AF-E28C2BEA9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872A7-D69E-4304-B462-5D09AAC33E7D}"/>
              </a:ext>
            </a:extLst>
          </p:cNvPr>
          <p:cNvSpPr txBox="1"/>
          <p:nvPr/>
        </p:nvSpPr>
        <p:spPr>
          <a:xfrm>
            <a:off x="1105933" y="5343986"/>
            <a:ext cx="69321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Slight modifications in the schematic, operation is quite different from the earlier buck explanation</a:t>
            </a:r>
          </a:p>
        </p:txBody>
      </p:sp>
    </p:spTree>
    <p:extLst>
      <p:ext uri="{BB962C8B-B14F-4D97-AF65-F5344CB8AC3E}">
        <p14:creationId xmlns:p14="http://schemas.microsoft.com/office/powerpoint/2010/main" val="4273493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78" y="313685"/>
            <a:ext cx="8220332" cy="986546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Flyback</a:t>
            </a:r>
            <a:r>
              <a:rPr lang="en-US" dirty="0"/>
              <a:t> Converter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B5159-F888-40F7-B3AF-E28C2BEA9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21</a:t>
            </a:fld>
            <a:endParaRPr lang="en-US"/>
          </a:p>
        </p:txBody>
      </p:sp>
      <p:pic>
        <p:nvPicPr>
          <p:cNvPr id="1026" name="Picture 2" descr="Image result for multiple output flyback converter">
            <a:extLst>
              <a:ext uri="{FF2B5EF4-FFF2-40B4-BE49-F238E27FC236}">
                <a16:creationId xmlns:a16="http://schemas.microsoft.com/office/drawing/2014/main" id="{1C031CC1-57C1-4B0B-A8B1-95EB72328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387" y="1387537"/>
            <a:ext cx="5818489" cy="381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07C8B8-6285-4C2E-A66A-854ACAD15150}"/>
              </a:ext>
            </a:extLst>
          </p:cNvPr>
          <p:cNvSpPr txBox="1"/>
          <p:nvPr/>
        </p:nvSpPr>
        <p:spPr>
          <a:xfrm>
            <a:off x="1105933" y="5343986"/>
            <a:ext cx="6932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Transformer is used in place of an inductor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One or many outputs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Feedback loop (regulation) based on one output or some weighted average of multiple outputs</a:t>
            </a:r>
          </a:p>
        </p:txBody>
      </p:sp>
    </p:spTree>
    <p:extLst>
      <p:ext uri="{BB962C8B-B14F-4D97-AF65-F5344CB8AC3E}">
        <p14:creationId xmlns:p14="http://schemas.microsoft.com/office/powerpoint/2010/main" val="142833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s19.postimg.org/4ddx83zj7/cct.png">
            <a:extLst>
              <a:ext uri="{FF2B5EF4-FFF2-40B4-BE49-F238E27FC236}">
                <a16:creationId xmlns:a16="http://schemas.microsoft.com/office/drawing/2014/main" id="{9C033042-04B5-4447-ACA3-C94F47DA3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84"/>
            <a:ext cx="9006370" cy="593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B5159-F888-40F7-B3AF-E28C2BEA9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22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F644EA-8AF2-4A7B-B8DE-461547F542AC}"/>
              </a:ext>
            </a:extLst>
          </p:cNvPr>
          <p:cNvSpPr/>
          <p:nvPr/>
        </p:nvSpPr>
        <p:spPr>
          <a:xfrm>
            <a:off x="166816" y="358346"/>
            <a:ext cx="1946189" cy="12603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1BC8D3-47E3-404B-AB1A-4F154BB7BECA}"/>
              </a:ext>
            </a:extLst>
          </p:cNvPr>
          <p:cNvSpPr/>
          <p:nvPr/>
        </p:nvSpPr>
        <p:spPr>
          <a:xfrm>
            <a:off x="2279821" y="230573"/>
            <a:ext cx="1591962" cy="1344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7B7988-3A38-46D8-9CEE-6D288104498E}"/>
              </a:ext>
            </a:extLst>
          </p:cNvPr>
          <p:cNvSpPr/>
          <p:nvPr/>
        </p:nvSpPr>
        <p:spPr>
          <a:xfrm>
            <a:off x="3871783" y="358346"/>
            <a:ext cx="1509585" cy="3830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263BA4-61C2-4686-A6A3-C087EEF737F9}"/>
              </a:ext>
            </a:extLst>
          </p:cNvPr>
          <p:cNvSpPr/>
          <p:nvPr/>
        </p:nvSpPr>
        <p:spPr>
          <a:xfrm>
            <a:off x="5266038" y="2044700"/>
            <a:ext cx="664862" cy="4822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356251-56A5-451F-950D-164966495A4A}"/>
              </a:ext>
            </a:extLst>
          </p:cNvPr>
          <p:cNvSpPr/>
          <p:nvPr/>
        </p:nvSpPr>
        <p:spPr>
          <a:xfrm>
            <a:off x="6289589" y="1526059"/>
            <a:ext cx="1167714" cy="6610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CA9CB5-FB91-4258-9D64-EB60EE3B5CE9}"/>
              </a:ext>
            </a:extLst>
          </p:cNvPr>
          <p:cNvSpPr/>
          <p:nvPr/>
        </p:nvSpPr>
        <p:spPr>
          <a:xfrm>
            <a:off x="6593015" y="166817"/>
            <a:ext cx="2279136" cy="284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Agilent Bench Supply</a:t>
            </a:r>
          </a:p>
        </p:txBody>
      </p:sp>
    </p:spTree>
    <p:extLst>
      <p:ext uri="{BB962C8B-B14F-4D97-AF65-F5344CB8AC3E}">
        <p14:creationId xmlns:p14="http://schemas.microsoft.com/office/powerpoint/2010/main" val="903995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78" y="222872"/>
            <a:ext cx="8294473" cy="994172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DC-DC linear vs switching supplies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FE35AFD9-3DDD-4874-9212-2543A9E894B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22441" y="1263893"/>
          <a:ext cx="7426840" cy="4500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5642">
                  <a:extLst>
                    <a:ext uri="{9D8B030D-6E8A-4147-A177-3AD203B41FA5}">
                      <a16:colId xmlns:a16="http://schemas.microsoft.com/office/drawing/2014/main" val="2594668153"/>
                    </a:ext>
                  </a:extLst>
                </a:gridCol>
                <a:gridCol w="4391198">
                  <a:extLst>
                    <a:ext uri="{9D8B030D-6E8A-4147-A177-3AD203B41FA5}">
                      <a16:colId xmlns:a16="http://schemas.microsoft.com/office/drawing/2014/main" val="47456526"/>
                    </a:ext>
                  </a:extLst>
                </a:gridCol>
              </a:tblGrid>
              <a:tr h="595908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Pros/Cons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442757"/>
                  </a:ext>
                </a:extLst>
              </a:tr>
              <a:tr h="191017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Switching (Regulated)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Easy to buy/use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Typically preferred over ~1A of output current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Typically overly-complicated for low power circuits (100’s of </a:t>
                      </a:r>
                      <a:r>
                        <a:rPr lang="en-US" sz="1800" dirty="0" err="1"/>
                        <a:t>mW</a:t>
                      </a:r>
                      <a:r>
                        <a:rPr lang="en-US" sz="18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933047"/>
                  </a:ext>
                </a:extLst>
              </a:tr>
              <a:tr h="199445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Linear Regulators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Easy to build, easy to buy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Easy to integrate onto proto boards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Becomes more difficult as P</a:t>
                      </a:r>
                      <a:r>
                        <a:rPr lang="en-US" sz="1800" baseline="-25000" dirty="0"/>
                        <a:t>DISS</a:t>
                      </a:r>
                      <a:r>
                        <a:rPr lang="en-US" sz="1800" dirty="0"/>
                        <a:t> increases beyond a few watts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Off-the-shelf options above 1A are limited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07772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9724F7-B7C1-4326-B9A3-E91B44BA2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2816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634" y="313685"/>
            <a:ext cx="7556006" cy="986546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About Capacitors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DD760E9-D892-4867-A0AB-808668BC3DB7}"/>
              </a:ext>
            </a:extLst>
          </p:cNvPr>
          <p:cNvSpPr txBox="1"/>
          <p:nvPr/>
        </p:nvSpPr>
        <p:spPr>
          <a:xfrm>
            <a:off x="663993" y="1318765"/>
            <a:ext cx="7021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Capacitance value</a:t>
            </a:r>
          </a:p>
          <a:p>
            <a:r>
              <a:rPr lang="en-US" sz="2400" dirty="0"/>
              <a:t>Physical size</a:t>
            </a:r>
          </a:p>
          <a:p>
            <a:r>
              <a:rPr lang="en-US" sz="2400" dirty="0"/>
              <a:t>Lead configuration (axial, radial)</a:t>
            </a:r>
          </a:p>
          <a:p>
            <a:r>
              <a:rPr lang="en-US" sz="2400" dirty="0"/>
              <a:t>Voltage rating</a:t>
            </a:r>
          </a:p>
          <a:p>
            <a:r>
              <a:rPr lang="en-US" sz="2400" dirty="0"/>
              <a:t>Polarized</a:t>
            </a:r>
          </a:p>
          <a:p>
            <a:r>
              <a:rPr lang="en-US" sz="2400" dirty="0"/>
              <a:t>Equivalent Series Resistance (ESR)</a:t>
            </a:r>
          </a:p>
          <a:p>
            <a:r>
              <a:rPr lang="en-US" sz="2400" dirty="0"/>
              <a:t>Equivalent Series Inductance (ESL)</a:t>
            </a:r>
          </a:p>
          <a:p>
            <a:r>
              <a:rPr lang="en-US" sz="2400" dirty="0"/>
              <a:t>Appropriate frequency range</a:t>
            </a:r>
          </a:p>
          <a:p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ED05AB-F64D-45A0-9000-8C5A9C6C8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24</a:t>
            </a:fld>
            <a:endParaRPr lang="en-US"/>
          </a:p>
        </p:txBody>
      </p:sp>
      <p:pic>
        <p:nvPicPr>
          <p:cNvPr id="1026" name="Picture 2" descr="https://upload.wikimedia.org/wikipedia/commons/thumb/9/92/Verschiedene_Kondensatoren_2.JPG/220px-Verschiedene_Kondensatoren_2.JPG">
            <a:extLst>
              <a:ext uri="{FF2B5EF4-FFF2-40B4-BE49-F238E27FC236}">
                <a16:creationId xmlns:a16="http://schemas.microsoft.com/office/drawing/2014/main" id="{7D903CD9-D15D-4705-A02F-9FB78900B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270" y="1209837"/>
            <a:ext cx="3778594" cy="400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5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634" y="313685"/>
            <a:ext cx="7556006" cy="986546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Electrolytic Capacitors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DD760E9-D892-4867-A0AB-808668BC3DB7}"/>
              </a:ext>
            </a:extLst>
          </p:cNvPr>
          <p:cNvSpPr txBox="1"/>
          <p:nvPr/>
        </p:nvSpPr>
        <p:spPr>
          <a:xfrm>
            <a:off x="787558" y="1300231"/>
            <a:ext cx="770771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Electrolytic (Aluminum)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Primarily used for bulk capacitance, up to 10,000’s of µF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Lots of disadvantages: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Polarized (typically)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Need to check voltage rating, </a:t>
            </a:r>
            <a:r>
              <a:rPr lang="en-US" sz="2000" dirty="0" err="1"/>
              <a:t>derate</a:t>
            </a:r>
            <a:r>
              <a:rPr lang="en-US" sz="2000" dirty="0"/>
              <a:t> 20%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Physically large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High equivalent series resistance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High equivalent series inductance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Doesn’t look like a capacitor much above 100kHz</a:t>
            </a:r>
          </a:p>
          <a:p>
            <a:r>
              <a:rPr lang="en-US" sz="2000" dirty="0"/>
              <a:t>Electrolytic (solid tantalum)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Similar to aluminum electrolytic except: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Smaller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Better (lower) ESR, ESL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Frequency response to ~500kHz, maybe 1MHz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Derate</a:t>
            </a:r>
            <a:r>
              <a:rPr lang="en-US" sz="2000" dirty="0"/>
              <a:t> voltage by 50%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Overvoltage or wrong polarity can cause a fire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ED05AB-F64D-45A0-9000-8C5A9C6C8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6" descr="https://upload.wikimedia.org/wikipedia/commons/thumb/a/a7/Al-e-cap-winding-multi-tabs.jpg/207px-Al-e-cap-winding-multi-tabs.jpg">
            <a:extLst>
              <a:ext uri="{FF2B5EF4-FFF2-40B4-BE49-F238E27FC236}">
                <a16:creationId xmlns:a16="http://schemas.microsoft.com/office/drawing/2014/main" id="{E8AC105A-7F72-455D-9D43-5D01EF917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621" y="2577374"/>
            <a:ext cx="2582219" cy="243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electrolytic capacitors">
            <a:extLst>
              <a:ext uri="{FF2B5EF4-FFF2-40B4-BE49-F238E27FC236}">
                <a16:creationId xmlns:a16="http://schemas.microsoft.com/office/drawing/2014/main" id="{8AB48D0C-A680-4535-BB54-16B3E89706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6630007" y="5586585"/>
            <a:ext cx="1732863" cy="57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587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634" y="313685"/>
            <a:ext cx="7556006" cy="986546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Ceramic Capacitors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DD760E9-D892-4867-A0AB-808668BC3DB7}"/>
              </a:ext>
            </a:extLst>
          </p:cNvPr>
          <p:cNvSpPr txBox="1"/>
          <p:nvPr/>
        </p:nvSpPr>
        <p:spPr>
          <a:xfrm>
            <a:off x="787558" y="1300231"/>
            <a:ext cx="77077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Film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Often thought of as an alternative to</a:t>
            </a:r>
            <a:br>
              <a:rPr lang="en-US" sz="2000" dirty="0"/>
            </a:br>
            <a:r>
              <a:rPr lang="en-US" sz="2000" dirty="0"/>
              <a:t>ceramics for audio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Benefits: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Linear response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No </a:t>
            </a:r>
            <a:r>
              <a:rPr lang="en-US" sz="2000" dirty="0" err="1"/>
              <a:t>microphonics</a:t>
            </a: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Slightly higher capacitance than ceramics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Good heat and vibration tolerance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ED05AB-F64D-45A0-9000-8C5A9C6C8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26</a:t>
            </a:fld>
            <a:endParaRPr lang="en-US"/>
          </a:p>
        </p:txBody>
      </p:sp>
      <p:pic>
        <p:nvPicPr>
          <p:cNvPr id="2052" name="Picture 4" descr="Image result for film capacitor">
            <a:extLst>
              <a:ext uri="{FF2B5EF4-FFF2-40B4-BE49-F238E27FC236}">
                <a16:creationId xmlns:a16="http://schemas.microsoft.com/office/drawing/2014/main" id="{A5423365-2915-4E20-9AD3-9A8090EC6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275" y="3780138"/>
            <a:ext cx="31432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9238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nter image description here">
            <a:extLst>
              <a:ext uri="{FF2B5EF4-FFF2-40B4-BE49-F238E27FC236}">
                <a16:creationId xmlns:a16="http://schemas.microsoft.com/office/drawing/2014/main" id="{28599EDB-0D62-4E44-86F2-8ED8A84A1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375" y="4096266"/>
            <a:ext cx="4788783" cy="244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634" y="313685"/>
            <a:ext cx="7556006" cy="986546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Film Capacitors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DD760E9-D892-4867-A0AB-808668BC3DB7}"/>
              </a:ext>
            </a:extLst>
          </p:cNvPr>
          <p:cNvSpPr txBox="1"/>
          <p:nvPr/>
        </p:nvSpPr>
        <p:spPr>
          <a:xfrm>
            <a:off x="787558" y="1300231"/>
            <a:ext cx="770771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Ceramic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Looks the most like an ideal capacitor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Low capacitance value (1uF is a large ceramic cap)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Not polarized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High voltage ratings (</a:t>
            </a:r>
            <a:r>
              <a:rPr lang="en-US" sz="2000" dirty="0" err="1"/>
              <a:t>typ</a:t>
            </a:r>
            <a:r>
              <a:rPr lang="en-US" sz="2000" dirty="0"/>
              <a:t> 100V)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Very low equivalent series resistance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Very low equivalent series inductance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Frequency range, 10’s or 100’s of MHz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Capacitance is highly voltage dependent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~80% lower at rated voltage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Due to ferroelectric dipoles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Nonlinearity makes them</a:t>
            </a:r>
            <a:br>
              <a:rPr lang="en-US" sz="2000" dirty="0"/>
            </a:br>
            <a:r>
              <a:rPr lang="en-US" sz="2000" dirty="0"/>
              <a:t>less desirable in </a:t>
            </a:r>
            <a:r>
              <a:rPr lang="en-US" sz="2000" dirty="0" err="1"/>
              <a:t>hifi</a:t>
            </a:r>
            <a:br>
              <a:rPr lang="en-US" sz="2000" dirty="0"/>
            </a:br>
            <a:r>
              <a:rPr lang="en-US" sz="2000" dirty="0"/>
              <a:t>audio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Piezoelectric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ED05AB-F64D-45A0-9000-8C5A9C6C8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27</a:t>
            </a:fld>
            <a:endParaRPr lang="en-US"/>
          </a:p>
        </p:txBody>
      </p:sp>
      <p:pic>
        <p:nvPicPr>
          <p:cNvPr id="10" name="Picture 2" descr="Image result for ceramic disc capacitor internals">
            <a:extLst>
              <a:ext uri="{FF2B5EF4-FFF2-40B4-BE49-F238E27FC236}">
                <a16:creationId xmlns:a16="http://schemas.microsoft.com/office/drawing/2014/main" id="{D47E9AD3-B69C-4EE7-B433-D68D312EF1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157"/>
          <a:stretch/>
        </p:blipFill>
        <p:spPr bwMode="auto">
          <a:xfrm>
            <a:off x="5118376" y="1300230"/>
            <a:ext cx="3759782" cy="133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149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634" y="313685"/>
            <a:ext cx="7556006" cy="986546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Bypass caps, rules of thumb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DD760E9-D892-4867-A0AB-808668BC3DB7}"/>
              </a:ext>
            </a:extLst>
          </p:cNvPr>
          <p:cNvSpPr txBox="1"/>
          <p:nvPr/>
        </p:nvSpPr>
        <p:spPr>
          <a:xfrm>
            <a:off x="787558" y="1158137"/>
            <a:ext cx="770771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Where to put them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/>
              <a:t>Where power enters a board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/>
              <a:t>Near the V</a:t>
            </a:r>
            <a:r>
              <a:rPr lang="en-US" sz="2000" i="1" baseline="-25000" dirty="0"/>
              <a:t>CC</a:t>
            </a:r>
            <a:r>
              <a:rPr lang="en-US" sz="2000" i="1" dirty="0"/>
              <a:t> pin of each 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/>
              <a:t>Input and output of linear regulator ICs</a:t>
            </a:r>
          </a:p>
          <a:p>
            <a:endParaRPr lang="en-US" sz="2000" i="1" dirty="0"/>
          </a:p>
          <a:p>
            <a:r>
              <a:rPr lang="en-US" sz="2000" i="1" dirty="0"/>
              <a:t>Values and types: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/>
              <a:t>0.1uF ceramic is the workhorse for typical digital/analog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/>
              <a:t>Maybe add a 10µF or so where power enters the board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/>
              <a:t>AC rectifier circuits tend to use 1000’s of </a:t>
            </a:r>
            <a:r>
              <a:rPr lang="en-US" sz="2000" i="1" dirty="0" err="1"/>
              <a:t>uF</a:t>
            </a:r>
            <a:endParaRPr lang="en-US" sz="20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i="1" dirty="0"/>
          </a:p>
          <a:p>
            <a:r>
              <a:rPr lang="en-US" sz="2000" i="1" dirty="0"/>
              <a:t>Larger bypass caps are needed with: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/>
              <a:t>Larger current swings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/>
              <a:t>Lower frequency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/>
              <a:t>Power supply feed lengths get longer</a:t>
            </a:r>
          </a:p>
          <a:p>
            <a:endParaRPr lang="en-US" sz="2000" i="1" dirty="0"/>
          </a:p>
          <a:p>
            <a:r>
              <a:rPr lang="en-US" sz="2000" i="1" dirty="0"/>
              <a:t>Star feed is better than daisy chain feed</a:t>
            </a:r>
          </a:p>
          <a:p>
            <a:endParaRPr lang="en-US" sz="2000" i="1" dirty="0"/>
          </a:p>
          <a:p>
            <a:r>
              <a:rPr lang="en-US" sz="2000" i="1" dirty="0"/>
              <a:t>Typical low current circuits -&gt; 0.1uF ceramic cap every several inches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ED05AB-F64D-45A0-9000-8C5A9C6C8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70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78" y="222872"/>
            <a:ext cx="8294473" cy="99417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Measuring Current Draw of a Circuit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5AB8D9-A5B7-4C96-BE1B-770A314F1ABD}"/>
              </a:ext>
            </a:extLst>
          </p:cNvPr>
          <p:cNvSpPr txBox="1"/>
          <p:nvPr/>
        </p:nvSpPr>
        <p:spPr>
          <a:xfrm>
            <a:off x="5842039" y="1817063"/>
            <a:ext cx="2740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I</a:t>
            </a:r>
            <a:r>
              <a:rPr lang="en-US" sz="2400" b="1" i="1" baseline="-25000" dirty="0"/>
              <a:t>LOAD</a:t>
            </a:r>
            <a:r>
              <a:rPr lang="en-US" sz="2400" b="1" i="1" dirty="0"/>
              <a:t> = V</a:t>
            </a:r>
            <a:r>
              <a:rPr lang="en-US" sz="2400" b="1" i="1" baseline="-25000" dirty="0"/>
              <a:t>DROP</a:t>
            </a:r>
            <a:r>
              <a:rPr lang="en-US" sz="2400" b="1" i="1" dirty="0"/>
              <a:t> / R</a:t>
            </a:r>
            <a:r>
              <a:rPr lang="en-US" sz="2400" b="1" i="1" baseline="-25000" dirty="0"/>
              <a:t>SENSE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3D8FCA-4649-49E7-825B-8EED45D90FB9}"/>
              </a:ext>
            </a:extLst>
          </p:cNvPr>
          <p:cNvGrpSpPr/>
          <p:nvPr/>
        </p:nvGrpSpPr>
        <p:grpSpPr>
          <a:xfrm>
            <a:off x="537523" y="1546853"/>
            <a:ext cx="5038784" cy="1979432"/>
            <a:chOff x="704092" y="4192434"/>
            <a:chExt cx="5038784" cy="197943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42A30EB-EAF2-4F07-9D43-AE7295022ABD}"/>
                </a:ext>
              </a:extLst>
            </p:cNvPr>
            <p:cNvGrpSpPr/>
            <p:nvPr/>
          </p:nvGrpSpPr>
          <p:grpSpPr>
            <a:xfrm>
              <a:off x="704092" y="4938309"/>
              <a:ext cx="695715" cy="953759"/>
              <a:chOff x="5998771" y="2101850"/>
              <a:chExt cx="695715" cy="953759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0143AF4-A9DA-46A8-956C-AB9E11B35B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3979" y="2101850"/>
                <a:ext cx="0" cy="38530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3D14F8E-0810-48F6-878B-AE7CB21C05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98771" y="2495087"/>
                <a:ext cx="695715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7250E89-EC4D-4503-9241-24E2E3650B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0548" y="2681621"/>
                <a:ext cx="298675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C59EC36-0060-4A7F-8D95-5590B775232D}"/>
                  </a:ext>
                </a:extLst>
              </p:cNvPr>
              <p:cNvSpPr txBox="1"/>
              <p:nvPr/>
            </p:nvSpPr>
            <p:spPr>
              <a:xfrm>
                <a:off x="6339899" y="2179290"/>
                <a:ext cx="2748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5E7FD0D-02C8-4090-A40D-78FEECE349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7165" y="2681621"/>
                <a:ext cx="0" cy="373988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1F90A39-22B9-481D-9743-D661F60A15D2}"/>
                </a:ext>
              </a:extLst>
            </p:cNvPr>
            <p:cNvGrpSpPr/>
            <p:nvPr/>
          </p:nvGrpSpPr>
          <p:grpSpPr>
            <a:xfrm rot="5400000">
              <a:off x="2959278" y="4286779"/>
              <a:ext cx="94268" cy="882305"/>
              <a:chOff x="2159982" y="3622594"/>
              <a:chExt cx="94268" cy="882305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6FA3173-5241-4C71-996D-AA0845B03470}"/>
                  </a:ext>
                </a:extLst>
              </p:cNvPr>
              <p:cNvCxnSpPr/>
              <p:nvPr/>
            </p:nvCxnSpPr>
            <p:spPr>
              <a:xfrm>
                <a:off x="2159982" y="3794760"/>
                <a:ext cx="94268" cy="10414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1598A65-0FAE-4598-A1B1-AAC3740D0A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59982" y="3898900"/>
                <a:ext cx="94268" cy="8633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C801BEC-3913-4975-8A5C-4949D1527953}"/>
                  </a:ext>
                </a:extLst>
              </p:cNvPr>
              <p:cNvCxnSpPr/>
              <p:nvPr/>
            </p:nvCxnSpPr>
            <p:spPr>
              <a:xfrm>
                <a:off x="2159982" y="3969960"/>
                <a:ext cx="94268" cy="10414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195D5FB-92FC-4042-A87B-077F6A051A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59982" y="4074100"/>
                <a:ext cx="94268" cy="8633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3B39FE0-F821-498E-844C-156134839F0D}"/>
                  </a:ext>
                </a:extLst>
              </p:cNvPr>
              <p:cNvCxnSpPr/>
              <p:nvPr/>
            </p:nvCxnSpPr>
            <p:spPr>
              <a:xfrm>
                <a:off x="2159982" y="4155251"/>
                <a:ext cx="94268" cy="10414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C2C0629A-3401-4300-9936-FE92AB5491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59982" y="4246403"/>
                <a:ext cx="94268" cy="8633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B399993-C2EF-40A1-A560-1EBD277528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9982" y="4332733"/>
                <a:ext cx="0" cy="172166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E9C409C-E8EA-4663-9EF3-40979F88D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9982" y="3622594"/>
                <a:ext cx="0" cy="172166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ED94C18-D715-47F3-A69B-0EE43F80E516}"/>
                </a:ext>
              </a:extLst>
            </p:cNvPr>
            <p:cNvSpPr txBox="1"/>
            <p:nvPr/>
          </p:nvSpPr>
          <p:spPr>
            <a:xfrm>
              <a:off x="1196303" y="5346719"/>
              <a:ext cx="7697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SUPPLY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5144B13-A8E2-4247-8FCE-A68D220A81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9300" y="4676005"/>
              <a:ext cx="0" cy="27878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AD40BE-8E42-48DC-8BC0-CA0C5F516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121" y="4684150"/>
              <a:ext cx="1523853" cy="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E8F6A91-B1D6-4D5D-917D-D8FCCE6C7C37}"/>
                </a:ext>
              </a:extLst>
            </p:cNvPr>
            <p:cNvSpPr/>
            <p:nvPr/>
          </p:nvSpPr>
          <p:spPr>
            <a:xfrm>
              <a:off x="4581588" y="5075371"/>
              <a:ext cx="1161288" cy="603504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Load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7E26960-AD9E-4F0F-9723-0993C738F865}"/>
                </a:ext>
              </a:extLst>
            </p:cNvPr>
            <p:cNvCxnSpPr>
              <a:cxnSpLocks/>
            </p:cNvCxnSpPr>
            <p:nvPr/>
          </p:nvCxnSpPr>
          <p:spPr>
            <a:xfrm>
              <a:off x="3399832" y="4679945"/>
              <a:ext cx="1756330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EF5C74D-9976-4CB8-BE8A-2826B5116F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9300" y="5893085"/>
              <a:ext cx="0" cy="27878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108698C-DDA2-430E-8762-4F1A915E1C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949" y="6165576"/>
              <a:ext cx="4104213" cy="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E887350-DE8C-4612-AB16-33A19D3B7BD2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H="1" flipV="1">
              <a:off x="5157664" y="4666863"/>
              <a:ext cx="4568" cy="408508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CD6C372-95F3-4312-A010-1C5F7D1BB20E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V="1">
              <a:off x="5156162" y="5678875"/>
              <a:ext cx="6070" cy="49299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794577-15F9-45DA-9DA4-5935FC981FE0}"/>
                </a:ext>
              </a:extLst>
            </p:cNvPr>
            <p:cNvSpPr txBox="1"/>
            <p:nvPr/>
          </p:nvSpPr>
          <p:spPr>
            <a:xfrm>
              <a:off x="2437795" y="4240770"/>
              <a:ext cx="1168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</a:t>
              </a:r>
              <a:r>
                <a:rPr lang="en-US" baseline="-25000" dirty="0"/>
                <a:t>SENSE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F43C059-53AF-4037-9F3C-8846A769AC49}"/>
                </a:ext>
              </a:extLst>
            </p:cNvPr>
            <p:cNvCxnSpPr>
              <a:cxnSpLocks/>
            </p:cNvCxnSpPr>
            <p:nvPr/>
          </p:nvCxnSpPr>
          <p:spPr>
            <a:xfrm>
              <a:off x="4160374" y="4564776"/>
              <a:ext cx="474924" cy="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ED63B1-2311-4860-A195-662AA59ABD93}"/>
                </a:ext>
              </a:extLst>
            </p:cNvPr>
            <p:cNvSpPr txBox="1"/>
            <p:nvPr/>
          </p:nvSpPr>
          <p:spPr>
            <a:xfrm>
              <a:off x="2401868" y="4789348"/>
              <a:ext cx="1168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+ V</a:t>
              </a:r>
              <a:r>
                <a:rPr lang="en-US" baseline="-25000" dirty="0"/>
                <a:t>DROP</a:t>
              </a:r>
              <a:r>
                <a:rPr lang="en-US" dirty="0"/>
                <a:t> -</a:t>
              </a:r>
              <a:endParaRPr lang="en-US" baseline="-250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4AB6427-FCDD-41C8-B2E1-11A4668B2DBF}"/>
                </a:ext>
              </a:extLst>
            </p:cNvPr>
            <p:cNvSpPr txBox="1"/>
            <p:nvPr/>
          </p:nvSpPr>
          <p:spPr>
            <a:xfrm>
              <a:off x="3748754" y="4192434"/>
              <a:ext cx="1168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</a:t>
              </a:r>
              <a:r>
                <a:rPr lang="en-US" baseline="-25000" dirty="0"/>
                <a:t>LOAD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1BEBD-1F48-47CA-AA8B-0B53CA44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29</a:t>
            </a:fld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0B6267-363B-45D1-BCCE-AEEEAB3BB6D2}"/>
              </a:ext>
            </a:extLst>
          </p:cNvPr>
          <p:cNvSpPr/>
          <p:nvPr/>
        </p:nvSpPr>
        <p:spPr>
          <a:xfrm>
            <a:off x="908913" y="3994524"/>
            <a:ext cx="74322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DROP</a:t>
            </a:r>
            <a:r>
              <a:rPr lang="en-US" dirty="0"/>
              <a:t> should be large enough for a multimeter to measure it accurately but not so large that it affects the circuit being powered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0070C0"/>
                </a:solidFill>
              </a:rPr>
              <a:t>0.1V &lt; V</a:t>
            </a:r>
            <a:r>
              <a:rPr lang="en-US" b="1" i="1" baseline="-25000" dirty="0">
                <a:solidFill>
                  <a:srgbClr val="0070C0"/>
                </a:solidFill>
              </a:rPr>
              <a:t>DROP</a:t>
            </a:r>
            <a:r>
              <a:rPr lang="en-US" b="1" i="1" dirty="0">
                <a:solidFill>
                  <a:srgbClr val="0070C0"/>
                </a:solidFill>
              </a:rPr>
              <a:t> &lt; V</a:t>
            </a:r>
            <a:r>
              <a:rPr lang="en-US" b="1" i="1" baseline="-25000" dirty="0">
                <a:solidFill>
                  <a:srgbClr val="0070C0"/>
                </a:solidFill>
              </a:rPr>
              <a:t>SUPPLY</a:t>
            </a:r>
            <a:r>
              <a:rPr lang="en-US" b="1" i="1" dirty="0">
                <a:solidFill>
                  <a:srgbClr val="0070C0"/>
                </a:solidFill>
              </a:rPr>
              <a:t> / 10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09222FA-AEF8-4F47-8893-66DA2FD2535A}"/>
              </a:ext>
            </a:extLst>
          </p:cNvPr>
          <p:cNvGrpSpPr/>
          <p:nvPr/>
        </p:nvGrpSpPr>
        <p:grpSpPr>
          <a:xfrm>
            <a:off x="5576307" y="4607488"/>
            <a:ext cx="3107771" cy="2035398"/>
            <a:chOff x="5545625" y="3404539"/>
            <a:chExt cx="3598375" cy="2356713"/>
          </a:xfrm>
        </p:grpSpPr>
        <p:pic>
          <p:nvPicPr>
            <p:cNvPr id="37" name="Picture 2" descr="http://www.bcae1.com/images/jpegs/IMG_5660b.jpg">
              <a:extLst>
                <a:ext uri="{FF2B5EF4-FFF2-40B4-BE49-F238E27FC236}">
                  <a16:creationId xmlns:a16="http://schemas.microsoft.com/office/drawing/2014/main" id="{B3C38048-A360-4F25-82E1-B21474F10E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1186" y="4185436"/>
              <a:ext cx="3352800" cy="1575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DF20C83-DE12-4CF3-AFA7-AF48844365D5}"/>
                </a:ext>
              </a:extLst>
            </p:cNvPr>
            <p:cNvSpPr txBox="1"/>
            <p:nvPr/>
          </p:nvSpPr>
          <p:spPr>
            <a:xfrm>
              <a:off x="8349693" y="3815403"/>
              <a:ext cx="794307" cy="391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1/8W</a:t>
              </a:r>
              <a:endParaRPr lang="en-US" sz="1600" baseline="-250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0485C0F-029E-4CB4-B162-C09E5F364DA2}"/>
                </a:ext>
              </a:extLst>
            </p:cNvPr>
            <p:cNvSpPr txBox="1"/>
            <p:nvPr/>
          </p:nvSpPr>
          <p:spPr>
            <a:xfrm>
              <a:off x="8010029" y="3420017"/>
              <a:ext cx="794307" cy="391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1/4W</a:t>
              </a:r>
              <a:endParaRPr lang="en-US" sz="1600" baseline="-250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EF9A396-1F73-4713-AF7D-0A1252472B2A}"/>
                </a:ext>
              </a:extLst>
            </p:cNvPr>
            <p:cNvSpPr txBox="1"/>
            <p:nvPr/>
          </p:nvSpPr>
          <p:spPr>
            <a:xfrm>
              <a:off x="7527954" y="3818239"/>
              <a:ext cx="794307" cy="391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1/2W</a:t>
              </a:r>
              <a:endParaRPr lang="en-US" sz="1600" baseline="-250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4D225B2-EE0F-491B-9870-5B5ACEEE5AAD}"/>
                </a:ext>
              </a:extLst>
            </p:cNvPr>
            <p:cNvSpPr txBox="1"/>
            <p:nvPr/>
          </p:nvSpPr>
          <p:spPr>
            <a:xfrm>
              <a:off x="7215722" y="3429298"/>
              <a:ext cx="794307" cy="391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1W</a:t>
              </a:r>
              <a:endParaRPr lang="en-US" sz="1600" baseline="-250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4C7AD7B-CDDE-4D7E-BF10-3EEB61792097}"/>
                </a:ext>
              </a:extLst>
            </p:cNvPr>
            <p:cNvSpPr txBox="1"/>
            <p:nvPr/>
          </p:nvSpPr>
          <p:spPr>
            <a:xfrm>
              <a:off x="6653198" y="3819733"/>
              <a:ext cx="794307" cy="391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2W</a:t>
              </a:r>
              <a:endParaRPr lang="en-US" sz="1600" baseline="-250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BD9A3A6-E11B-4798-8758-2FA2D769AC61}"/>
                </a:ext>
              </a:extLst>
            </p:cNvPr>
            <p:cNvSpPr txBox="1"/>
            <p:nvPr/>
          </p:nvSpPr>
          <p:spPr>
            <a:xfrm>
              <a:off x="6168366" y="3404539"/>
              <a:ext cx="794307" cy="391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3W</a:t>
              </a:r>
              <a:endParaRPr lang="en-US" sz="1600" baseline="-250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4C079A7-9952-4B12-9FE1-6240CB672B0A}"/>
                </a:ext>
              </a:extLst>
            </p:cNvPr>
            <p:cNvSpPr txBox="1"/>
            <p:nvPr/>
          </p:nvSpPr>
          <p:spPr>
            <a:xfrm>
              <a:off x="5545625" y="3822202"/>
              <a:ext cx="794307" cy="391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5W</a:t>
              </a:r>
              <a:endParaRPr lang="en-US" sz="1600" baseline="-25000" dirty="0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8E7A4F17-11BE-4F66-B829-BD7A22591E4A}"/>
              </a:ext>
            </a:extLst>
          </p:cNvPr>
          <p:cNvSpPr/>
          <p:nvPr/>
        </p:nvSpPr>
        <p:spPr>
          <a:xfrm>
            <a:off x="908913" y="520727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Check that resistor is rated for dissipated power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it’s too hot to touch, measure fast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</a:t>
            </a:r>
            <a:r>
              <a:rPr lang="en-US" baseline="-25000" dirty="0"/>
              <a:t>DISS</a:t>
            </a:r>
            <a:r>
              <a:rPr lang="en-US" dirty="0"/>
              <a:t> = V</a:t>
            </a:r>
            <a:r>
              <a:rPr lang="en-US" baseline="-25000" dirty="0"/>
              <a:t>DROP</a:t>
            </a:r>
            <a:r>
              <a:rPr lang="en-US" dirty="0"/>
              <a:t> x I</a:t>
            </a:r>
            <a:r>
              <a:rPr lang="en-US" baseline="-25000" dirty="0"/>
              <a:t>LOAD</a:t>
            </a:r>
          </a:p>
        </p:txBody>
      </p:sp>
    </p:spTree>
    <p:extLst>
      <p:ext uri="{BB962C8B-B14F-4D97-AF65-F5344CB8AC3E}">
        <p14:creationId xmlns:p14="http://schemas.microsoft.com/office/powerpoint/2010/main" val="1267593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78" y="222872"/>
            <a:ext cx="8294473" cy="994172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Quick circuit component primer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49DF1-33AC-4F5B-A02C-2ECA2594B361}"/>
              </a:ext>
            </a:extLst>
          </p:cNvPr>
          <p:cNvSpPr txBox="1"/>
          <p:nvPr/>
        </p:nvSpPr>
        <p:spPr>
          <a:xfrm>
            <a:off x="463379" y="1141836"/>
            <a:ext cx="642551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Wire – carries electrical current like a pipe carries water</a:t>
            </a:r>
          </a:p>
          <a:p>
            <a:endParaRPr lang="en-US" sz="2000" dirty="0"/>
          </a:p>
          <a:p>
            <a:r>
              <a:rPr lang="en-US" sz="2000" dirty="0"/>
              <a:t>Voltage – like the pressure of water in a pipe or air in a tire</a:t>
            </a:r>
          </a:p>
          <a:p>
            <a:endParaRPr lang="en-US" sz="2000" dirty="0"/>
          </a:p>
          <a:p>
            <a:r>
              <a:rPr lang="en-US" sz="2000" dirty="0"/>
              <a:t>Current – the amount of water flowing through a specific cross section of the pipe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Resistor – resists the flow of current, like a constriction in a pipe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Capacitor – stores energy like a hydraulic accumulator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Inductor – stores energy like a heavy paddlewheel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BB78489-B45F-4DD3-AEB8-9642F4969967}"/>
              </a:ext>
            </a:extLst>
          </p:cNvPr>
          <p:cNvGrpSpPr/>
          <p:nvPr/>
        </p:nvGrpSpPr>
        <p:grpSpPr>
          <a:xfrm>
            <a:off x="6972890" y="3352598"/>
            <a:ext cx="94268" cy="882305"/>
            <a:chOff x="2159982" y="3622594"/>
            <a:chExt cx="94268" cy="882305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46A95EE-F330-4272-AAA3-E37906F99A8D}"/>
                </a:ext>
              </a:extLst>
            </p:cNvPr>
            <p:cNvCxnSpPr/>
            <p:nvPr/>
          </p:nvCxnSpPr>
          <p:spPr>
            <a:xfrm>
              <a:off x="2159982" y="3794760"/>
              <a:ext cx="94268" cy="10414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8133055-9DC9-41E1-BD2A-1D5FA90E3A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3898900"/>
              <a:ext cx="94268" cy="8633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69EE6FD-FF95-4C47-8F09-A9231F212FD1}"/>
                </a:ext>
              </a:extLst>
            </p:cNvPr>
            <p:cNvCxnSpPr/>
            <p:nvPr/>
          </p:nvCxnSpPr>
          <p:spPr>
            <a:xfrm>
              <a:off x="2159982" y="3969960"/>
              <a:ext cx="94268" cy="10414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143F5BB-78A9-4D67-AF85-2A3FC19545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4074100"/>
              <a:ext cx="94268" cy="8633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86692C3-BD3E-48CE-8EB4-5D8EFB8F20E8}"/>
                </a:ext>
              </a:extLst>
            </p:cNvPr>
            <p:cNvCxnSpPr/>
            <p:nvPr/>
          </p:nvCxnSpPr>
          <p:spPr>
            <a:xfrm>
              <a:off x="2159982" y="4155251"/>
              <a:ext cx="94268" cy="10414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EF87ADE-57EA-4054-8348-0D5C8AC8D3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4246403"/>
              <a:ext cx="94268" cy="8633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ECCEE96-A1EF-440F-A17D-AC065DB70AE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982" y="4332733"/>
              <a:ext cx="0" cy="172166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161E99A-1410-4F2D-8DF4-0BE3E99A8D50}"/>
                </a:ext>
              </a:extLst>
            </p:cNvPr>
            <p:cNvCxnSpPr>
              <a:cxnSpLocks/>
            </p:cNvCxnSpPr>
            <p:nvPr/>
          </p:nvCxnSpPr>
          <p:spPr>
            <a:xfrm>
              <a:off x="2159982" y="3622594"/>
              <a:ext cx="0" cy="172166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https://upload.wikimedia.org/wikipedia/commons/thumb/f/f2/Electrionics_Analogy_-_Pipe_%28Wire%29.svg/120px-Electrionics_Analogy_-_Pipe_%28Wire%29.svg.png">
            <a:extLst>
              <a:ext uri="{FF2B5EF4-FFF2-40B4-BE49-F238E27FC236}">
                <a16:creationId xmlns:a16="http://schemas.microsoft.com/office/drawing/2014/main" id="{156BB141-89D4-443D-B700-133E73C40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621" y="1634399"/>
            <a:ext cx="114300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0/0c/Electrionics_Analogy_-_Reduced_Pipe_%28Resistor%29.svg/120px-Electrionics_Analogy_-_Reduced_Pipe_%28Resistor%29.svg.png">
            <a:extLst>
              <a:ext uri="{FF2B5EF4-FFF2-40B4-BE49-F238E27FC236}">
                <a16:creationId xmlns:a16="http://schemas.microsoft.com/office/drawing/2014/main" id="{DD45BD96-85B8-4191-9BF6-77362C4D3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621" y="3352598"/>
            <a:ext cx="114300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8E852546-D9CD-47CB-8C73-DD5B152830D3}"/>
              </a:ext>
            </a:extLst>
          </p:cNvPr>
          <p:cNvGrpSpPr/>
          <p:nvPr/>
        </p:nvGrpSpPr>
        <p:grpSpPr>
          <a:xfrm rot="5400000">
            <a:off x="7502156" y="4525307"/>
            <a:ext cx="1388295" cy="968597"/>
            <a:chOff x="3632200" y="3796443"/>
            <a:chExt cx="3140803" cy="2059115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81C7276-79AE-489F-B816-21D8A2380A03}"/>
                </a:ext>
              </a:extLst>
            </p:cNvPr>
            <p:cNvSpPr/>
            <p:nvPr/>
          </p:nvSpPr>
          <p:spPr>
            <a:xfrm>
              <a:off x="4299722" y="3912408"/>
              <a:ext cx="1828800" cy="18288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1C049D2B-B3C2-4B5E-B366-D46F40B503AA}"/>
                </a:ext>
              </a:extLst>
            </p:cNvPr>
            <p:cNvSpPr/>
            <p:nvPr/>
          </p:nvSpPr>
          <p:spPr>
            <a:xfrm>
              <a:off x="4315574" y="3907412"/>
              <a:ext cx="1828800" cy="1825298"/>
            </a:xfrm>
            <a:prstGeom prst="arc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29FE2461-EDB4-4476-8036-74219C75A084}"/>
                </a:ext>
              </a:extLst>
            </p:cNvPr>
            <p:cNvSpPr/>
            <p:nvPr/>
          </p:nvSpPr>
          <p:spPr>
            <a:xfrm flipH="1">
              <a:off x="4281618" y="3907412"/>
              <a:ext cx="1828800" cy="1825298"/>
            </a:xfrm>
            <a:prstGeom prst="arc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1AA7E5C-CCB4-434E-BA83-FA89999751BC}"/>
                </a:ext>
              </a:extLst>
            </p:cNvPr>
            <p:cNvSpPr/>
            <p:nvPr/>
          </p:nvSpPr>
          <p:spPr>
            <a:xfrm flipV="1">
              <a:off x="4315574" y="3907417"/>
              <a:ext cx="1828800" cy="1825298"/>
            </a:xfrm>
            <a:prstGeom prst="arc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9129E474-661F-4C85-8E8E-5833464F572D}"/>
                </a:ext>
              </a:extLst>
            </p:cNvPr>
            <p:cNvSpPr/>
            <p:nvPr/>
          </p:nvSpPr>
          <p:spPr>
            <a:xfrm flipH="1" flipV="1">
              <a:off x="4281618" y="3907417"/>
              <a:ext cx="1828800" cy="1825298"/>
            </a:xfrm>
            <a:prstGeom prst="arc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4F8BAF1-5871-4C30-B315-04C84C955764}"/>
                </a:ext>
              </a:extLst>
            </p:cNvPr>
            <p:cNvCxnSpPr/>
            <p:nvPr/>
          </p:nvCxnSpPr>
          <p:spPr>
            <a:xfrm>
              <a:off x="5212556" y="3796443"/>
              <a:ext cx="0" cy="2059115"/>
            </a:xfrm>
            <a:prstGeom prst="line">
              <a:avLst/>
            </a:prstGeom>
            <a:ln w="38100">
              <a:solidFill>
                <a:srgbClr val="51A8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566B391-44DB-430B-89D5-7C67F085E913}"/>
                </a:ext>
              </a:extLst>
            </p:cNvPr>
            <p:cNvSpPr/>
            <p:nvPr/>
          </p:nvSpPr>
          <p:spPr>
            <a:xfrm>
              <a:off x="3895725" y="4778375"/>
              <a:ext cx="385893" cy="952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9628D21-AE3B-4D34-A38D-C35CEA0F5505}"/>
                </a:ext>
              </a:extLst>
            </p:cNvPr>
            <p:cNvSpPr/>
            <p:nvPr/>
          </p:nvSpPr>
          <p:spPr>
            <a:xfrm>
              <a:off x="6143495" y="4778375"/>
              <a:ext cx="385893" cy="952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AC75A2B-332F-41E3-BDE3-BBF4EB45695A}"/>
                </a:ext>
              </a:extLst>
            </p:cNvPr>
            <p:cNvCxnSpPr/>
            <p:nvPr/>
          </p:nvCxnSpPr>
          <p:spPr>
            <a:xfrm>
              <a:off x="3632200" y="4829586"/>
              <a:ext cx="87312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F82C1C44-231F-4913-A181-7FBEBC3BA8D1}"/>
                </a:ext>
              </a:extLst>
            </p:cNvPr>
            <p:cNvCxnSpPr/>
            <p:nvPr/>
          </p:nvCxnSpPr>
          <p:spPr>
            <a:xfrm>
              <a:off x="5899878" y="4829586"/>
              <a:ext cx="87312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69DB80F-CE8C-4698-A98F-60C3C6CB0633}"/>
              </a:ext>
            </a:extLst>
          </p:cNvPr>
          <p:cNvGrpSpPr/>
          <p:nvPr/>
        </p:nvGrpSpPr>
        <p:grpSpPr>
          <a:xfrm>
            <a:off x="6775344" y="4624554"/>
            <a:ext cx="407916" cy="780278"/>
            <a:chOff x="6400796" y="5395913"/>
            <a:chExt cx="519113" cy="992981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763436A-2CE7-48C5-AF30-E429DC8F0A38}"/>
                </a:ext>
              </a:extLst>
            </p:cNvPr>
            <p:cNvCxnSpPr>
              <a:cxnSpLocks/>
            </p:cNvCxnSpPr>
            <p:nvPr/>
          </p:nvCxnSpPr>
          <p:spPr>
            <a:xfrm>
              <a:off x="6665546" y="5395913"/>
              <a:ext cx="0" cy="37201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EB66ACB-74DD-40F5-BA94-7B6EB85C7128}"/>
                </a:ext>
              </a:extLst>
            </p:cNvPr>
            <p:cNvCxnSpPr>
              <a:cxnSpLocks/>
            </p:cNvCxnSpPr>
            <p:nvPr/>
          </p:nvCxnSpPr>
          <p:spPr>
            <a:xfrm>
              <a:off x="6400796" y="5777451"/>
              <a:ext cx="51911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075BF0B-AE2A-47C5-B7DD-5A7D5055912B}"/>
                </a:ext>
              </a:extLst>
            </p:cNvPr>
            <p:cNvCxnSpPr>
              <a:cxnSpLocks/>
            </p:cNvCxnSpPr>
            <p:nvPr/>
          </p:nvCxnSpPr>
          <p:spPr>
            <a:xfrm>
              <a:off x="6410321" y="6015576"/>
              <a:ext cx="50958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D9ABAF5-D544-454E-B82E-D2FFE819AD70}"/>
                </a:ext>
              </a:extLst>
            </p:cNvPr>
            <p:cNvCxnSpPr>
              <a:cxnSpLocks/>
            </p:cNvCxnSpPr>
            <p:nvPr/>
          </p:nvCxnSpPr>
          <p:spPr>
            <a:xfrm>
              <a:off x="6668355" y="6015576"/>
              <a:ext cx="0" cy="37331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0" name="Picture 6" descr="Image result for hydraulic analogy inductor">
            <a:extLst>
              <a:ext uri="{FF2B5EF4-FFF2-40B4-BE49-F238E27FC236}">
                <a16:creationId xmlns:a16="http://schemas.microsoft.com/office/drawing/2014/main" id="{F1A12848-6972-4729-96B8-DD39A9E36D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7112193" y="5534412"/>
            <a:ext cx="1066655" cy="147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Slide Number Placeholder 77">
            <a:extLst>
              <a:ext uri="{FF2B5EF4-FFF2-40B4-BE49-F238E27FC236}">
                <a16:creationId xmlns:a16="http://schemas.microsoft.com/office/drawing/2014/main" id="{F1E614C9-C1F0-46CA-BC2F-C55868F21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3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A9AAB48-C5A0-465E-9A8E-751BD81CBFC6}"/>
              </a:ext>
            </a:extLst>
          </p:cNvPr>
          <p:cNvGrpSpPr/>
          <p:nvPr/>
        </p:nvGrpSpPr>
        <p:grpSpPr>
          <a:xfrm>
            <a:off x="6278294" y="5796861"/>
            <a:ext cx="225213" cy="952155"/>
            <a:chOff x="6204153" y="5831786"/>
            <a:chExt cx="225213" cy="952155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0DADED9-C696-4355-B7B9-2382A6996408}"/>
                </a:ext>
              </a:extLst>
            </p:cNvPr>
            <p:cNvCxnSpPr>
              <a:cxnSpLocks/>
            </p:cNvCxnSpPr>
            <p:nvPr/>
          </p:nvCxnSpPr>
          <p:spPr>
            <a:xfrm>
              <a:off x="6323853" y="6611775"/>
              <a:ext cx="0" cy="172166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E1FCB26-7AC3-409C-8F60-03197B38560E}"/>
                </a:ext>
              </a:extLst>
            </p:cNvPr>
            <p:cNvCxnSpPr>
              <a:cxnSpLocks/>
            </p:cNvCxnSpPr>
            <p:nvPr/>
          </p:nvCxnSpPr>
          <p:spPr>
            <a:xfrm>
              <a:off x="6323853" y="5831786"/>
              <a:ext cx="0" cy="172166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C2CC78B-F064-4AC6-9AAC-309E40ACBDEE}"/>
                </a:ext>
              </a:extLst>
            </p:cNvPr>
            <p:cNvSpPr/>
            <p:nvPr/>
          </p:nvSpPr>
          <p:spPr>
            <a:xfrm>
              <a:off x="6225428" y="6003952"/>
              <a:ext cx="203938" cy="203786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5348AE3-B229-4FDD-99F0-A188ADD67865}"/>
                </a:ext>
              </a:extLst>
            </p:cNvPr>
            <p:cNvSpPr/>
            <p:nvPr/>
          </p:nvSpPr>
          <p:spPr>
            <a:xfrm>
              <a:off x="6225428" y="6207152"/>
              <a:ext cx="203938" cy="203786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7D0BEBA-4B83-4A70-A9EE-8DD4F125F873}"/>
                </a:ext>
              </a:extLst>
            </p:cNvPr>
            <p:cNvSpPr/>
            <p:nvPr/>
          </p:nvSpPr>
          <p:spPr>
            <a:xfrm>
              <a:off x="6222253" y="6407177"/>
              <a:ext cx="203938" cy="203786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C1B6BCF-E877-4DED-9AD2-0E840D05F4AD}"/>
                </a:ext>
              </a:extLst>
            </p:cNvPr>
            <p:cNvSpPr/>
            <p:nvPr/>
          </p:nvSpPr>
          <p:spPr>
            <a:xfrm>
              <a:off x="6204153" y="5969794"/>
              <a:ext cx="101531" cy="6653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5753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78" y="313685"/>
            <a:ext cx="8220332" cy="98654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Determining if you’ll run too hot</a:t>
            </a:r>
            <a:endParaRPr lang="en-US" baseline="-2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6456E4-E84F-4852-B90B-2E5B888D3A3F}"/>
              </a:ext>
            </a:extLst>
          </p:cNvPr>
          <p:cNvSpPr txBox="1"/>
          <p:nvPr/>
        </p:nvSpPr>
        <p:spPr>
          <a:xfrm>
            <a:off x="586946" y="1476327"/>
            <a:ext cx="7781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Build it, feel the device, if it’s too hot to touch for 0.5 seconds, add a heat sink, choose a larger regulator or do something else about it</a:t>
            </a:r>
            <a:endParaRPr lang="en-US" sz="2400" baseline="-25000" dirty="0"/>
          </a:p>
        </p:txBody>
      </p:sp>
      <p:pic>
        <p:nvPicPr>
          <p:cNvPr id="3076" name="Picture 4" descr="Related image">
            <a:extLst>
              <a:ext uri="{FF2B5EF4-FFF2-40B4-BE49-F238E27FC236}">
                <a16:creationId xmlns:a16="http://schemas.microsoft.com/office/drawing/2014/main" id="{8D028CB7-25B8-4CA7-8B58-BC175C9D56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85339" y="2947589"/>
            <a:ext cx="2773321" cy="2776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574E2DF-A366-4623-8712-F3B0181720F7}"/>
              </a:ext>
            </a:extLst>
          </p:cNvPr>
          <p:cNvSpPr txBox="1"/>
          <p:nvPr/>
        </p:nvSpPr>
        <p:spPr>
          <a:xfrm>
            <a:off x="775472" y="6129387"/>
            <a:ext cx="7593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Or, rules of thumb-&gt;</a:t>
            </a:r>
            <a:endParaRPr lang="en-US" sz="2400" baseline="-25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37513-442F-4866-A692-72E0BC940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754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78" y="313685"/>
            <a:ext cx="8220332" cy="986546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Thermal Rules of thumb based on packaging</a:t>
            </a:r>
            <a:endParaRPr lang="en-US" sz="3200" baseline="-25000" dirty="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DAD043F0-62DC-4682-923A-E588943B5A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97406"/>
              </p:ext>
            </p:extLst>
          </p:nvPr>
        </p:nvGraphicFramePr>
        <p:xfrm>
          <a:off x="600075" y="1873810"/>
          <a:ext cx="7943852" cy="2787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8770">
                  <a:extLst>
                    <a:ext uri="{9D8B030D-6E8A-4147-A177-3AD203B41FA5}">
                      <a16:colId xmlns:a16="http://schemas.microsoft.com/office/drawing/2014/main" val="360170641"/>
                    </a:ext>
                  </a:extLst>
                </a:gridCol>
                <a:gridCol w="1588770">
                  <a:extLst>
                    <a:ext uri="{9D8B030D-6E8A-4147-A177-3AD203B41FA5}">
                      <a16:colId xmlns:a16="http://schemas.microsoft.com/office/drawing/2014/main" val="28944166"/>
                    </a:ext>
                  </a:extLst>
                </a:gridCol>
                <a:gridCol w="1588770">
                  <a:extLst>
                    <a:ext uri="{9D8B030D-6E8A-4147-A177-3AD203B41FA5}">
                      <a16:colId xmlns:a16="http://schemas.microsoft.com/office/drawing/2014/main" val="492864059"/>
                    </a:ext>
                  </a:extLst>
                </a:gridCol>
                <a:gridCol w="1682116">
                  <a:extLst>
                    <a:ext uri="{9D8B030D-6E8A-4147-A177-3AD203B41FA5}">
                      <a16:colId xmlns:a16="http://schemas.microsoft.com/office/drawing/2014/main" val="3657040203"/>
                    </a:ext>
                  </a:extLst>
                </a:gridCol>
                <a:gridCol w="1495426">
                  <a:extLst>
                    <a:ext uri="{9D8B030D-6E8A-4147-A177-3AD203B41FA5}">
                      <a16:colId xmlns:a16="http://schemas.microsoft.com/office/drawing/2014/main" val="2564371956"/>
                    </a:ext>
                  </a:extLst>
                </a:gridCol>
              </a:tblGrid>
              <a:tr h="448212">
                <a:tc>
                  <a:txBody>
                    <a:bodyPr/>
                    <a:lstStyle/>
                    <a:p>
                      <a:r>
                        <a:rPr lang="en-US" dirty="0"/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  <a:r>
                        <a:rPr lang="en-US" baseline="-250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Power</a:t>
                      </a:r>
                    </a:p>
                    <a:p>
                      <a:pPr algn="ctr"/>
                      <a:r>
                        <a:rPr lang="en-US" dirty="0"/>
                        <a:t>No Heat Sink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Accommodates Heat Sink?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Picture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112701"/>
                  </a:ext>
                </a:extLst>
              </a:tr>
              <a:tr h="454437">
                <a:tc>
                  <a:txBody>
                    <a:bodyPr/>
                    <a:lstStyle/>
                    <a:p>
                      <a:r>
                        <a:rPr lang="en-US" dirty="0"/>
                        <a:t>TO-220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~2-4W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606830"/>
                  </a:ext>
                </a:extLst>
              </a:tr>
              <a:tr h="784371">
                <a:tc>
                  <a:txBody>
                    <a:bodyPr/>
                    <a:lstStyle/>
                    <a:p>
                      <a:r>
                        <a:rPr lang="en-US" dirty="0"/>
                        <a:t>DDPAK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~1-1.5W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452882"/>
                  </a:ext>
                </a:extLst>
              </a:tr>
              <a:tr h="454437">
                <a:tc>
                  <a:txBody>
                    <a:bodyPr/>
                    <a:lstStyle/>
                    <a:p>
                      <a:r>
                        <a:rPr lang="en-US" dirty="0"/>
                        <a:t>SOT223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~0.5-0.7W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938097"/>
                  </a:ext>
                </a:extLst>
              </a:tr>
              <a:tr h="454437">
                <a:tc>
                  <a:txBody>
                    <a:bodyPr/>
                    <a:lstStyle/>
                    <a:p>
                      <a:r>
                        <a:rPr lang="en-US" dirty="0"/>
                        <a:t>SOT23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~0.25W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108076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8BFF4E33-2D56-452B-8FBA-57C2C0F0C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926" y="2393571"/>
            <a:ext cx="740189" cy="740189"/>
          </a:xfrm>
          <a:prstGeom prst="rect">
            <a:avLst/>
          </a:prstGeom>
        </p:spPr>
      </p:pic>
      <p:pic>
        <p:nvPicPr>
          <p:cNvPr id="12292" name="Picture 4" descr="Image result for ti ddpak">
            <a:extLst>
              <a:ext uri="{FF2B5EF4-FFF2-40B4-BE49-F238E27FC236}">
                <a16:creationId xmlns:a16="http://schemas.microsoft.com/office/drawing/2014/main" id="{671426D7-5F1A-4B0C-BE3B-C73E31637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249" y="3002343"/>
            <a:ext cx="740189" cy="74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Image result for sot223">
            <a:extLst>
              <a:ext uri="{FF2B5EF4-FFF2-40B4-BE49-F238E27FC236}">
                <a16:creationId xmlns:a16="http://schemas.microsoft.com/office/drawing/2014/main" id="{3044AFB6-37CE-476D-9676-789F358B59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56138" y="3606780"/>
            <a:ext cx="711573" cy="60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Image result for sot23">
            <a:extLst>
              <a:ext uri="{FF2B5EF4-FFF2-40B4-BE49-F238E27FC236}">
                <a16:creationId xmlns:a16="http://schemas.microsoft.com/office/drawing/2014/main" id="{768B7C41-FC09-4E24-9705-B119F1541D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66065" y="4004580"/>
            <a:ext cx="679245" cy="60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7F0CE3E-FB9D-4560-BEAD-BDA37FB213E2}"/>
              </a:ext>
            </a:extLst>
          </p:cNvPr>
          <p:cNvSpPr txBox="1"/>
          <p:nvPr/>
        </p:nvSpPr>
        <p:spPr>
          <a:xfrm>
            <a:off x="775472" y="5626138"/>
            <a:ext cx="7593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Or, get your calculator out-&gt;</a:t>
            </a:r>
            <a:endParaRPr lang="en-US" sz="2400" baseline="-25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968003-B572-4DD5-9CAB-E841F4E0C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69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78" y="313685"/>
            <a:ext cx="8220332" cy="98654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Calculate thermal limit for TO-220</a:t>
            </a:r>
            <a:endParaRPr lang="en-US" baseline="-2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6456E4-E84F-4852-B90B-2E5B888D3A3F}"/>
              </a:ext>
            </a:extLst>
          </p:cNvPr>
          <p:cNvSpPr txBox="1"/>
          <p:nvPr/>
        </p:nvSpPr>
        <p:spPr>
          <a:xfrm>
            <a:off x="775472" y="3176023"/>
            <a:ext cx="68795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</a:t>
            </a:r>
            <a:r>
              <a:rPr lang="en-US" sz="2400" baseline="-25000" dirty="0"/>
              <a:t>DISS,MAX </a:t>
            </a:r>
            <a:r>
              <a:rPr lang="en-US" dirty="0"/>
              <a:t>=</a:t>
            </a:r>
            <a:r>
              <a:rPr lang="en-US" sz="2400" baseline="-25000" dirty="0"/>
              <a:t> </a:t>
            </a:r>
            <a:r>
              <a:rPr lang="en-US" sz="2400" dirty="0"/>
              <a:t>(T</a:t>
            </a:r>
            <a:r>
              <a:rPr lang="en-US" sz="2400" baseline="-25000" dirty="0"/>
              <a:t>J,MAX - </a:t>
            </a:r>
            <a:r>
              <a:rPr lang="en-US" sz="2400" dirty="0"/>
              <a:t>T</a:t>
            </a:r>
            <a:r>
              <a:rPr lang="en-US" sz="2400" baseline="-25000" dirty="0"/>
              <a:t>AMBIENT,MAX</a:t>
            </a:r>
            <a:r>
              <a:rPr lang="en-US" sz="2400" dirty="0"/>
              <a:t>) / (R</a:t>
            </a:r>
            <a:r>
              <a:rPr lang="en-US" sz="2400" baseline="-25000" dirty="0"/>
              <a:t>JA</a:t>
            </a:r>
            <a:r>
              <a:rPr lang="en-US" sz="2400" dirty="0"/>
              <a:t>)</a:t>
            </a:r>
            <a:endParaRPr lang="en-US" sz="2400" baseline="-25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</a:t>
            </a:r>
            <a:r>
              <a:rPr lang="en-US" sz="2400" baseline="-25000" dirty="0"/>
              <a:t>DISS,MAX</a:t>
            </a:r>
            <a:r>
              <a:rPr lang="en-US" sz="2400" dirty="0"/>
              <a:t> = (110) / (19) = 5.8W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You need some margin on this. 3-4W might be 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82CE5D-0418-422E-9331-AB4E20AA7D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11066" y="1649043"/>
            <a:ext cx="1709862" cy="60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01150-CED6-447C-95F6-B8209D2C2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72" y="1734122"/>
            <a:ext cx="2495898" cy="2381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D80752-FF5F-4147-913C-F927F6AB2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370" y="1764088"/>
            <a:ext cx="647790" cy="219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36B25B-770A-4A2F-B5B7-0DBF8356A5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43" y="1525930"/>
            <a:ext cx="1848108" cy="23815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4938D0-4AEE-4030-A111-0DDFA5F050F4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2857444" y="1983194"/>
            <a:ext cx="737821" cy="120374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6DCD335-9863-4C02-B51B-A14EB9037C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737" y="1677320"/>
            <a:ext cx="1638529" cy="5525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D552F8B-1678-4995-B3A4-9CAB20A792C8}"/>
              </a:ext>
            </a:extLst>
          </p:cNvPr>
          <p:cNvSpPr txBox="1"/>
          <p:nvPr/>
        </p:nvSpPr>
        <p:spPr>
          <a:xfrm>
            <a:off x="4241926" y="1761961"/>
            <a:ext cx="996916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40°C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9A7BF30-3547-48A9-B992-25BA03B048EF}"/>
              </a:ext>
            </a:extLst>
          </p:cNvPr>
          <p:cNvCxnSpPr>
            <a:cxnSpLocks/>
          </p:cNvCxnSpPr>
          <p:nvPr/>
        </p:nvCxnSpPr>
        <p:spPr>
          <a:xfrm flipH="1">
            <a:off x="3737919" y="2119004"/>
            <a:ext cx="583378" cy="113082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6BB4AD-3EB3-4BD6-BD1F-52210D4C000B}"/>
              </a:ext>
            </a:extLst>
          </p:cNvPr>
          <p:cNvCxnSpPr>
            <a:cxnSpLocks/>
          </p:cNvCxnSpPr>
          <p:nvPr/>
        </p:nvCxnSpPr>
        <p:spPr>
          <a:xfrm flipH="1">
            <a:off x="5548737" y="2131293"/>
            <a:ext cx="2196574" cy="129138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542E476-F399-402B-93C8-BA1A40741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9131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78" y="313685"/>
            <a:ext cx="8220332" cy="98654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How much does a heat sink help?</a:t>
            </a:r>
            <a:endParaRPr lang="en-US" baseline="-2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6456E4-E84F-4852-B90B-2E5B888D3A3F}"/>
              </a:ext>
            </a:extLst>
          </p:cNvPr>
          <p:cNvSpPr txBox="1"/>
          <p:nvPr/>
        </p:nvSpPr>
        <p:spPr>
          <a:xfrm>
            <a:off x="522864" y="2828835"/>
            <a:ext cx="7845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</a:t>
            </a:r>
            <a:r>
              <a:rPr lang="en-US" sz="2400" baseline="-25000" dirty="0"/>
              <a:t>DISS,MAX </a:t>
            </a:r>
            <a:r>
              <a:rPr lang="en-US" dirty="0"/>
              <a:t>=</a:t>
            </a:r>
            <a:r>
              <a:rPr lang="en-US" sz="2400" baseline="-25000" dirty="0"/>
              <a:t> </a:t>
            </a:r>
            <a:r>
              <a:rPr lang="en-US" sz="2400" dirty="0"/>
              <a:t>(T</a:t>
            </a:r>
            <a:r>
              <a:rPr lang="en-US" sz="2400" baseline="-25000" dirty="0"/>
              <a:t>J,MAX - </a:t>
            </a:r>
            <a:r>
              <a:rPr lang="en-US" sz="2400" dirty="0"/>
              <a:t>T</a:t>
            </a:r>
            <a:r>
              <a:rPr lang="en-US" sz="2400" baseline="-25000" dirty="0"/>
              <a:t>AMBIENT,MAX</a:t>
            </a:r>
            <a:r>
              <a:rPr lang="en-US" sz="2400" dirty="0"/>
              <a:t>) / (R</a:t>
            </a:r>
            <a:r>
              <a:rPr lang="en-US" sz="2400" baseline="-25000" dirty="0"/>
              <a:t>JC</a:t>
            </a:r>
            <a:r>
              <a:rPr lang="en-US" dirty="0"/>
              <a:t> + R</a:t>
            </a:r>
            <a:r>
              <a:rPr lang="en-US" sz="2400" baseline="-25000" dirty="0"/>
              <a:t>CA</a:t>
            </a:r>
            <a:r>
              <a:rPr lang="en-US" sz="2400" dirty="0"/>
              <a:t>)</a:t>
            </a:r>
            <a:endParaRPr lang="en-US" sz="2400" baseline="-25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</a:t>
            </a:r>
            <a:r>
              <a:rPr lang="en-US" sz="2400" baseline="-25000" dirty="0"/>
              <a:t>DISS,MAX</a:t>
            </a:r>
            <a:r>
              <a:rPr lang="en-US" sz="2400" dirty="0"/>
              <a:t> = (110) / (3+13) = 6.9W (compared to 5.8W bare)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~20% improvement, 4-5W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831B58-009C-46CF-A7FD-30FB976A77A1}"/>
              </a:ext>
            </a:extLst>
          </p:cNvPr>
          <p:cNvGrpSpPr/>
          <p:nvPr/>
        </p:nvGrpSpPr>
        <p:grpSpPr>
          <a:xfrm>
            <a:off x="522864" y="1323557"/>
            <a:ext cx="4830412" cy="582469"/>
            <a:chOff x="522864" y="1323557"/>
            <a:chExt cx="4830412" cy="58246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3A8EFBD-CB50-4BB6-9C7B-E8211D382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864" y="1343973"/>
              <a:ext cx="1638529" cy="56205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A7C0277-AFBF-49C0-BA6B-CF62B6736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4324" y="1323557"/>
              <a:ext cx="3238952" cy="571580"/>
            </a:xfrm>
            <a:prstGeom prst="rect">
              <a:avLst/>
            </a:prstGeom>
          </p:spPr>
        </p:pic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6BB4AD-3EB3-4BD6-BD1F-52210D4C000B}"/>
              </a:ext>
            </a:extLst>
          </p:cNvPr>
          <p:cNvCxnSpPr>
            <a:cxnSpLocks/>
          </p:cNvCxnSpPr>
          <p:nvPr/>
        </p:nvCxnSpPr>
        <p:spPr>
          <a:xfrm>
            <a:off x="3284750" y="1816443"/>
            <a:ext cx="1725400" cy="112360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526EA2A-6C4C-40C6-9360-DC32D9794B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59251" y="1382114"/>
            <a:ext cx="2824459" cy="903886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20D951C-C255-4DD2-975E-0AD3ABFC5DAF}"/>
              </a:ext>
            </a:extLst>
          </p:cNvPr>
          <p:cNvCxnSpPr>
            <a:cxnSpLocks/>
          </p:cNvCxnSpPr>
          <p:nvPr/>
        </p:nvCxnSpPr>
        <p:spPr>
          <a:xfrm flipH="1">
            <a:off x="5994400" y="2171780"/>
            <a:ext cx="2044701" cy="76827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6AC06C9-363A-4E43-8482-43B5267904D4}"/>
              </a:ext>
            </a:extLst>
          </p:cNvPr>
          <p:cNvSpPr txBox="1"/>
          <p:nvPr/>
        </p:nvSpPr>
        <p:spPr>
          <a:xfrm>
            <a:off x="584972" y="4184448"/>
            <a:ext cx="7593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These numbers can be very rough: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Air flow around part/heat sink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Surface mount parts can be highly affected by PCB layout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049D9C6-D7E1-4266-9B1E-A62F6769E627}"/>
              </a:ext>
            </a:extLst>
          </p:cNvPr>
          <p:cNvSpPr/>
          <p:nvPr/>
        </p:nvSpPr>
        <p:spPr>
          <a:xfrm>
            <a:off x="443803" y="5594845"/>
            <a:ext cx="8121102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b="1" i="1" u="sng" dirty="0">
                <a:solidFill>
                  <a:srgbClr val="0070C0"/>
                </a:solidFill>
              </a:rPr>
              <a:t>Rules of thumb:</a:t>
            </a:r>
          </a:p>
          <a:p>
            <a:pPr marL="285750" indent="-285750">
              <a:buFontTx/>
              <a:buChar char="-"/>
            </a:pPr>
            <a:r>
              <a:rPr lang="en-US" b="1" i="1" u="sng" dirty="0">
                <a:solidFill>
                  <a:srgbClr val="0070C0"/>
                </a:solidFill>
              </a:rPr>
              <a:t>TO-220 is good for 2-4W of power w/o heat sink, can be improved to 4-5W easily, significantly more requires very large heat sinks and/or fan cooling</a:t>
            </a:r>
          </a:p>
          <a:p>
            <a:pPr marL="285750" indent="-285750">
              <a:buFontTx/>
              <a:buChar char="-"/>
            </a:pPr>
            <a:r>
              <a:rPr lang="en-US" b="1" i="1" u="sng" dirty="0">
                <a:solidFill>
                  <a:srgbClr val="0070C0"/>
                </a:solidFill>
              </a:rPr>
              <a:t>SMT is good for 0.25W to 2.5W depending on part, package and PCB layout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00621-252B-477B-9DD4-642AD9D72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2515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78" y="222872"/>
            <a:ext cx="8294473" cy="99417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Appendix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C675ED-B5F6-4C01-A1C1-03AB3BB05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596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78" y="222872"/>
            <a:ext cx="8294473" cy="99417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 Quick Battery Primer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49DF1-33AC-4F5B-A02C-2ECA2594B361}"/>
              </a:ext>
            </a:extLst>
          </p:cNvPr>
          <p:cNvSpPr txBox="1"/>
          <p:nvPr/>
        </p:nvSpPr>
        <p:spPr>
          <a:xfrm>
            <a:off x="437060" y="1357793"/>
            <a:ext cx="56943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u="sng" dirty="0">
                <a:solidFill>
                  <a:srgbClr val="0070C0"/>
                </a:solidFill>
              </a:rPr>
              <a:t>Important battery terms:</a:t>
            </a:r>
          </a:p>
          <a:p>
            <a:r>
              <a:rPr lang="en-US" sz="2400" i="1" dirty="0">
                <a:solidFill>
                  <a:srgbClr val="0070C0"/>
                </a:solidFill>
              </a:rPr>
              <a:t>	Voltage, e.g. 1.5V</a:t>
            </a:r>
          </a:p>
          <a:p>
            <a:r>
              <a:rPr lang="en-US" sz="2400" i="1" dirty="0">
                <a:solidFill>
                  <a:srgbClr val="0070C0"/>
                </a:solidFill>
              </a:rPr>
              <a:t>	Voltage range, 0.9 to 1.5V</a:t>
            </a:r>
          </a:p>
          <a:p>
            <a:r>
              <a:rPr lang="en-US" sz="2400" i="1" dirty="0">
                <a:solidFill>
                  <a:srgbClr val="0070C0"/>
                </a:solidFill>
              </a:rPr>
              <a:t>	Capacity, e.g. 500mAh</a:t>
            </a:r>
          </a:p>
          <a:p>
            <a:r>
              <a:rPr lang="en-US" sz="2400" i="1" dirty="0">
                <a:solidFill>
                  <a:srgbClr val="0070C0"/>
                </a:solidFill>
              </a:rPr>
              <a:t>	Discharge rate, e.g. 10C</a:t>
            </a:r>
          </a:p>
          <a:p>
            <a:r>
              <a:rPr lang="en-US" sz="2400" i="1" dirty="0">
                <a:solidFill>
                  <a:srgbClr val="0070C0"/>
                </a:solidFill>
              </a:rPr>
              <a:t>		High current applications - </a:t>
            </a:r>
            <a:r>
              <a:rPr lang="en-US" sz="2400" i="1" dirty="0" err="1">
                <a:solidFill>
                  <a:srgbClr val="0070C0"/>
                </a:solidFill>
              </a:rPr>
              <a:t>Killswitch</a:t>
            </a:r>
            <a:endParaRPr lang="en-US" sz="2400" i="1" dirty="0">
              <a:solidFill>
                <a:srgbClr val="0070C0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30CCA5-91F9-4DCB-AAD9-CD164FAE36EA}"/>
              </a:ext>
            </a:extLst>
          </p:cNvPr>
          <p:cNvGrpSpPr/>
          <p:nvPr/>
        </p:nvGrpSpPr>
        <p:grpSpPr>
          <a:xfrm>
            <a:off x="6546313" y="2167833"/>
            <a:ext cx="695715" cy="953759"/>
            <a:chOff x="5998771" y="2101850"/>
            <a:chExt cx="695715" cy="953759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0507901-4490-4BF2-99BA-DA198B623E48}"/>
                </a:ext>
              </a:extLst>
            </p:cNvPr>
            <p:cNvCxnSpPr>
              <a:cxnSpLocks/>
            </p:cNvCxnSpPr>
            <p:nvPr/>
          </p:nvCxnSpPr>
          <p:spPr>
            <a:xfrm>
              <a:off x="6353979" y="2101850"/>
              <a:ext cx="0" cy="3853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9FA41D3-E5BF-4314-B704-63EC5B1D3AA7}"/>
                </a:ext>
              </a:extLst>
            </p:cNvPr>
            <p:cNvCxnSpPr>
              <a:cxnSpLocks/>
            </p:cNvCxnSpPr>
            <p:nvPr/>
          </p:nvCxnSpPr>
          <p:spPr>
            <a:xfrm>
              <a:off x="5998771" y="2495087"/>
              <a:ext cx="69571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395DFEC-86BB-45D5-8AF9-CBD0912C1DD1}"/>
                </a:ext>
              </a:extLst>
            </p:cNvPr>
            <p:cNvCxnSpPr>
              <a:cxnSpLocks/>
            </p:cNvCxnSpPr>
            <p:nvPr/>
          </p:nvCxnSpPr>
          <p:spPr>
            <a:xfrm>
              <a:off x="6200548" y="2681621"/>
              <a:ext cx="29867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653C54C-E504-44C2-9A7D-E195BE15784B}"/>
                </a:ext>
              </a:extLst>
            </p:cNvPr>
            <p:cNvSpPr txBox="1"/>
            <p:nvPr/>
          </p:nvSpPr>
          <p:spPr>
            <a:xfrm>
              <a:off x="6339899" y="2179290"/>
              <a:ext cx="274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A7B8076-6673-4B20-905D-7142A185A43E}"/>
                </a:ext>
              </a:extLst>
            </p:cNvPr>
            <p:cNvCxnSpPr>
              <a:cxnSpLocks/>
            </p:cNvCxnSpPr>
            <p:nvPr/>
          </p:nvCxnSpPr>
          <p:spPr>
            <a:xfrm>
              <a:off x="6357165" y="2681621"/>
              <a:ext cx="0" cy="3739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Picture 2" descr="Image result for alkaline battery">
            <a:extLst>
              <a:ext uri="{FF2B5EF4-FFF2-40B4-BE49-F238E27FC236}">
                <a16:creationId xmlns:a16="http://schemas.microsoft.com/office/drawing/2014/main" id="{7A20F574-E071-4048-A3FD-986F3864A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136" y="2284602"/>
            <a:ext cx="695698" cy="69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9E10257-6E69-40A9-9B5E-05AE8B826693}"/>
              </a:ext>
            </a:extLst>
          </p:cNvPr>
          <p:cNvCxnSpPr>
            <a:cxnSpLocks/>
          </p:cNvCxnSpPr>
          <p:nvPr/>
        </p:nvCxnSpPr>
        <p:spPr>
          <a:xfrm>
            <a:off x="7861985" y="2977326"/>
            <a:ext cx="0" cy="18876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1D6F377-4A02-4764-BFA8-859E1FB2717A}"/>
              </a:ext>
            </a:extLst>
          </p:cNvPr>
          <p:cNvCxnSpPr>
            <a:cxnSpLocks/>
          </p:cNvCxnSpPr>
          <p:nvPr/>
        </p:nvCxnSpPr>
        <p:spPr>
          <a:xfrm>
            <a:off x="7861985" y="2135901"/>
            <a:ext cx="0" cy="18876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D2B67D2-4AAE-48F8-B8A2-4C97894AB406}"/>
              </a:ext>
            </a:extLst>
          </p:cNvPr>
          <p:cNvSpPr txBox="1"/>
          <p:nvPr/>
        </p:nvSpPr>
        <p:spPr>
          <a:xfrm>
            <a:off x="5416874" y="1523193"/>
            <a:ext cx="352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Proper schematic for a single cell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DBF5272-32DE-4396-848D-5E4818A6E3FB}"/>
              </a:ext>
            </a:extLst>
          </p:cNvPr>
          <p:cNvGrpSpPr/>
          <p:nvPr/>
        </p:nvGrpSpPr>
        <p:grpSpPr>
          <a:xfrm>
            <a:off x="5583695" y="5557127"/>
            <a:ext cx="3340977" cy="861076"/>
            <a:chOff x="1381713" y="3886269"/>
            <a:chExt cx="4007516" cy="1032864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0F851AFB-0C33-4046-8D93-2C1254499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381713" y="3886269"/>
              <a:ext cx="4007516" cy="1032864"/>
            </a:xfrm>
            <a:prstGeom prst="rect">
              <a:avLst/>
            </a:prstGeom>
          </p:spPr>
        </p:pic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EC710838-DACE-41C5-BBC8-4B24C3829723}"/>
                </a:ext>
              </a:extLst>
            </p:cNvPr>
            <p:cNvSpPr/>
            <p:nvPr/>
          </p:nvSpPr>
          <p:spPr>
            <a:xfrm>
              <a:off x="3147936" y="4310906"/>
              <a:ext cx="778272" cy="29580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A9595826-0D96-4EF2-B11C-3210125776EE}"/>
                </a:ext>
              </a:extLst>
            </p:cNvPr>
            <p:cNvSpPr/>
            <p:nvPr/>
          </p:nvSpPr>
          <p:spPr>
            <a:xfrm>
              <a:off x="2727023" y="4307152"/>
              <a:ext cx="419878" cy="29580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2" name="Picture 8" descr="Image result for lipo battery pack label">
            <a:extLst>
              <a:ext uri="{FF2B5EF4-FFF2-40B4-BE49-F238E27FC236}">
                <a16:creationId xmlns:a16="http://schemas.microsoft.com/office/drawing/2014/main" id="{89F4F292-85B9-45E8-8911-E872BD7D7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82" y="4175465"/>
            <a:ext cx="4709159" cy="158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E606A9C0-4748-4EEF-B91B-2AD867B4E71C}"/>
              </a:ext>
            </a:extLst>
          </p:cNvPr>
          <p:cNvSpPr txBox="1"/>
          <p:nvPr/>
        </p:nvSpPr>
        <p:spPr>
          <a:xfrm>
            <a:off x="7861965" y="2000531"/>
            <a:ext cx="27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AB854-4383-4D70-A09B-06E2B8775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5567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78" y="222872"/>
            <a:ext cx="8294473" cy="99417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Series vs Parallel Batteries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49DF1-33AC-4F5B-A02C-2ECA2594B361}"/>
              </a:ext>
            </a:extLst>
          </p:cNvPr>
          <p:cNvSpPr txBox="1"/>
          <p:nvPr/>
        </p:nvSpPr>
        <p:spPr>
          <a:xfrm>
            <a:off x="437060" y="1357793"/>
            <a:ext cx="56943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Batteries in series:</a:t>
            </a:r>
          </a:p>
          <a:p>
            <a:r>
              <a:rPr lang="en-US" sz="2400" dirty="0">
                <a:solidFill>
                  <a:srgbClr val="0070C0"/>
                </a:solidFill>
              </a:rPr>
              <a:t>	Multiply voltage, capacity stays the same</a:t>
            </a:r>
          </a:p>
          <a:p>
            <a:r>
              <a:rPr lang="en-US" sz="2400" dirty="0">
                <a:solidFill>
                  <a:srgbClr val="0070C0"/>
                </a:solidFill>
              </a:rPr>
              <a:t>Batteries in parallel:</a:t>
            </a:r>
          </a:p>
          <a:p>
            <a:r>
              <a:rPr lang="en-US" sz="2400" dirty="0">
                <a:solidFill>
                  <a:srgbClr val="0070C0"/>
                </a:solidFill>
              </a:rPr>
              <a:t>	Multiply capacity, voltage stays the same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0898D1E-D7FC-49D1-BC63-04A186301A8E}"/>
              </a:ext>
            </a:extLst>
          </p:cNvPr>
          <p:cNvGrpSpPr/>
          <p:nvPr/>
        </p:nvGrpSpPr>
        <p:grpSpPr>
          <a:xfrm>
            <a:off x="657423" y="3159576"/>
            <a:ext cx="2972739" cy="3475552"/>
            <a:chOff x="657423" y="3159576"/>
            <a:chExt cx="2972739" cy="3475552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CF3579E-B93B-4E03-90BE-E3A2A9FEBF04}"/>
                </a:ext>
              </a:extLst>
            </p:cNvPr>
            <p:cNvGrpSpPr/>
            <p:nvPr/>
          </p:nvGrpSpPr>
          <p:grpSpPr>
            <a:xfrm>
              <a:off x="831263" y="3984177"/>
              <a:ext cx="697200" cy="2542141"/>
              <a:chOff x="6448351" y="1966091"/>
              <a:chExt cx="697200" cy="2542141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5C09438-3CBA-4C38-BD3F-499C4B2A9758}"/>
                  </a:ext>
                </a:extLst>
              </p:cNvPr>
              <p:cNvGrpSpPr/>
              <p:nvPr/>
            </p:nvGrpSpPr>
            <p:grpSpPr>
              <a:xfrm>
                <a:off x="6448351" y="1966091"/>
                <a:ext cx="695715" cy="953759"/>
                <a:chOff x="5998771" y="2101850"/>
                <a:chExt cx="695715" cy="953759"/>
              </a:xfrm>
            </p:grpSpPr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D75EE9FD-DF62-4A7F-8553-2ACABD14D8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3979" y="2101850"/>
                  <a:ext cx="0" cy="38530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9886085C-9B63-47BD-A7ED-FC952A0AF0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8771" y="2495087"/>
                  <a:ext cx="695715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94E3AB18-6F1D-4A6A-B4D7-790922E614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0548" y="2681621"/>
                  <a:ext cx="298675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EFD1AB0-57E0-4AD7-A9A2-747F4BB8741D}"/>
                    </a:ext>
                  </a:extLst>
                </p:cNvPr>
                <p:cNvSpPr txBox="1"/>
                <p:nvPr/>
              </p:nvSpPr>
              <p:spPr>
                <a:xfrm>
                  <a:off x="6339899" y="2179290"/>
                  <a:ext cx="2748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+</a:t>
                  </a:r>
                </a:p>
              </p:txBody>
            </p: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D32E1549-D374-4ACE-B485-6B05D9068F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7165" y="2681621"/>
                  <a:ext cx="0" cy="373988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230CCA5-91F9-4DCB-AAD9-CD164FAE36EA}"/>
                  </a:ext>
                </a:extLst>
              </p:cNvPr>
              <p:cNvGrpSpPr/>
              <p:nvPr/>
            </p:nvGrpSpPr>
            <p:grpSpPr>
              <a:xfrm>
                <a:off x="6449836" y="2783417"/>
                <a:ext cx="695715" cy="953759"/>
                <a:chOff x="5998771" y="2101850"/>
                <a:chExt cx="695715" cy="953759"/>
              </a:xfrm>
            </p:grpSpPr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20507901-4490-4BF2-99BA-DA198B623E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3979" y="2101850"/>
                  <a:ext cx="0" cy="38530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A9FA41D3-E5BF-4314-B704-63EC5B1D3A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8771" y="2495087"/>
                  <a:ext cx="695715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B395DFEC-86BB-45D5-8AF9-CBD0912C1D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0548" y="2681621"/>
                  <a:ext cx="298675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653C54C-E504-44C2-9A7D-E195BE15784B}"/>
                    </a:ext>
                  </a:extLst>
                </p:cNvPr>
                <p:cNvSpPr txBox="1"/>
                <p:nvPr/>
              </p:nvSpPr>
              <p:spPr>
                <a:xfrm>
                  <a:off x="6339899" y="2179290"/>
                  <a:ext cx="2748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+</a:t>
                  </a:r>
                </a:p>
              </p:txBody>
            </p: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CA7B8076-6673-4B20-905D-7142A185A4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7165" y="2681621"/>
                  <a:ext cx="0" cy="373988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C5C9455-3B28-4DEB-B07D-3FDF195455E8}"/>
                  </a:ext>
                </a:extLst>
              </p:cNvPr>
              <p:cNvGrpSpPr/>
              <p:nvPr/>
            </p:nvGrpSpPr>
            <p:grpSpPr>
              <a:xfrm>
                <a:off x="6449351" y="3554473"/>
                <a:ext cx="695715" cy="953759"/>
                <a:chOff x="5998771" y="2101850"/>
                <a:chExt cx="695715" cy="953759"/>
              </a:xfrm>
            </p:grpSpPr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AA06C316-759F-4E55-B2FA-AEFF75F086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3979" y="2101850"/>
                  <a:ext cx="0" cy="38530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2C427705-F2AA-47D7-B740-42531F9988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8771" y="2495087"/>
                  <a:ext cx="695715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515AD186-CA1A-482B-9010-D54E6FB8E3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0548" y="2681621"/>
                  <a:ext cx="298675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125AB40-3C95-4923-AFEF-026283C5D277}"/>
                    </a:ext>
                  </a:extLst>
                </p:cNvPr>
                <p:cNvSpPr txBox="1"/>
                <p:nvPr/>
              </p:nvSpPr>
              <p:spPr>
                <a:xfrm>
                  <a:off x="6339899" y="2179290"/>
                  <a:ext cx="2748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+</a:t>
                  </a:r>
                </a:p>
              </p:txBody>
            </p: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D20C91F6-405C-41CF-BE9B-E5E3A24588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7165" y="2681621"/>
                  <a:ext cx="0" cy="373988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7F00FF3-1660-42AB-8179-B4B238B95973}"/>
                </a:ext>
              </a:extLst>
            </p:cNvPr>
            <p:cNvGrpSpPr/>
            <p:nvPr/>
          </p:nvGrpSpPr>
          <p:grpSpPr>
            <a:xfrm>
              <a:off x="2824699" y="3946077"/>
              <a:ext cx="697717" cy="2689051"/>
              <a:chOff x="7108241" y="1674908"/>
              <a:chExt cx="697717" cy="2689051"/>
            </a:xfrm>
          </p:grpSpPr>
          <p:pic>
            <p:nvPicPr>
              <p:cNvPr id="1026" name="Picture 2" descr="Image result for alkaline battery">
                <a:extLst>
                  <a:ext uri="{FF2B5EF4-FFF2-40B4-BE49-F238E27FC236}">
                    <a16:creationId xmlns:a16="http://schemas.microsoft.com/office/drawing/2014/main" id="{86464598-ACBE-4092-8A7B-FF8C469579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08241" y="1833184"/>
                <a:ext cx="695698" cy="6956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2" descr="Image result for alkaline battery">
                <a:extLst>
                  <a:ext uri="{FF2B5EF4-FFF2-40B4-BE49-F238E27FC236}">
                    <a16:creationId xmlns:a16="http://schemas.microsoft.com/office/drawing/2014/main" id="{7A20F574-E071-4048-A3FD-986F3864A4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08241" y="2647103"/>
                <a:ext cx="695698" cy="6956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2" descr="Image result for alkaline battery">
                <a:extLst>
                  <a:ext uri="{FF2B5EF4-FFF2-40B4-BE49-F238E27FC236}">
                    <a16:creationId xmlns:a16="http://schemas.microsoft.com/office/drawing/2014/main" id="{81816B53-D417-4B0F-97C6-5993B42EB2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10260" y="3479498"/>
                <a:ext cx="695698" cy="6956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19E10257-6E69-40A9-9B5E-05AE8B8266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56090" y="3339827"/>
                <a:ext cx="0" cy="188763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1D6F377-4A02-4764-BFA8-859E1FB271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56090" y="2498402"/>
                <a:ext cx="0" cy="188763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B478550C-E46C-4836-BBBB-9DEC0928C2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56090" y="1674908"/>
                <a:ext cx="0" cy="188763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40EF7E2-FA93-4CF4-8F3F-4A2C4C9B3A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56090" y="4175196"/>
                <a:ext cx="0" cy="188763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D2B67D2-4AAE-48F8-B8A2-4C97894AB406}"/>
                </a:ext>
              </a:extLst>
            </p:cNvPr>
            <p:cNvSpPr txBox="1"/>
            <p:nvPr/>
          </p:nvSpPr>
          <p:spPr>
            <a:xfrm>
              <a:off x="657423" y="3159576"/>
              <a:ext cx="29727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Series combination yields</a:t>
              </a:r>
            </a:p>
            <a:p>
              <a:pPr algn="ctr"/>
              <a:r>
                <a:rPr lang="en-US" sz="2000" b="1" dirty="0"/>
                <a:t>4.5V @ 2800mAh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902C2A2-AB3B-4B0D-A968-8A5A739C1832}"/>
                </a:ext>
              </a:extLst>
            </p:cNvPr>
            <p:cNvSpPr txBox="1"/>
            <p:nvPr/>
          </p:nvSpPr>
          <p:spPr>
            <a:xfrm>
              <a:off x="1488332" y="3921714"/>
              <a:ext cx="14652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1.5V </a:t>
              </a:r>
              <a:br>
                <a:rPr lang="en-US" sz="2000" dirty="0"/>
              </a:br>
              <a:r>
                <a:rPr lang="en-US" sz="2000" dirty="0"/>
                <a:t>2800mAh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FF0431-903D-4F6A-A4BB-8D7EBD8614D6}"/>
                </a:ext>
              </a:extLst>
            </p:cNvPr>
            <p:cNvSpPr txBox="1"/>
            <p:nvPr/>
          </p:nvSpPr>
          <p:spPr>
            <a:xfrm>
              <a:off x="1526978" y="4812568"/>
              <a:ext cx="14652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1.5V </a:t>
              </a:r>
              <a:br>
                <a:rPr lang="en-US" sz="2000" dirty="0"/>
              </a:br>
              <a:r>
                <a:rPr lang="en-US" sz="2000" dirty="0"/>
                <a:t>2800mAh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69A249F-0E2C-4524-8A01-0DFCBE656222}"/>
                </a:ext>
              </a:extLst>
            </p:cNvPr>
            <p:cNvSpPr txBox="1"/>
            <p:nvPr/>
          </p:nvSpPr>
          <p:spPr>
            <a:xfrm>
              <a:off x="1488331" y="5767696"/>
              <a:ext cx="14652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1.5V </a:t>
              </a:r>
              <a:br>
                <a:rPr lang="en-US" sz="2000" dirty="0"/>
              </a:br>
              <a:r>
                <a:rPr lang="en-US" sz="2000" dirty="0"/>
                <a:t>2800mAh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2055C3-1F84-405C-9C52-4784084AAB1C}"/>
              </a:ext>
            </a:extLst>
          </p:cNvPr>
          <p:cNvGrpSpPr/>
          <p:nvPr/>
        </p:nvGrpSpPr>
        <p:grpSpPr>
          <a:xfrm>
            <a:off x="4289938" y="3420869"/>
            <a:ext cx="4286226" cy="2747703"/>
            <a:chOff x="4372234" y="3137405"/>
            <a:chExt cx="4286226" cy="2747703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C0BFFA1-116C-4FE9-94D1-DE8CC07C1CC7}"/>
                </a:ext>
              </a:extLst>
            </p:cNvPr>
            <p:cNvSpPr txBox="1"/>
            <p:nvPr/>
          </p:nvSpPr>
          <p:spPr>
            <a:xfrm>
              <a:off x="4372234" y="3137405"/>
              <a:ext cx="42862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Parallel combination yields</a:t>
              </a:r>
            </a:p>
            <a:p>
              <a:pPr algn="ctr"/>
              <a:r>
                <a:rPr lang="en-US" sz="2000" b="1" dirty="0"/>
                <a:t>1.5V @ 8400mAh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F228089-49D1-48C7-8A13-AF0DB6207F9F}"/>
                </a:ext>
              </a:extLst>
            </p:cNvPr>
            <p:cNvGrpSpPr/>
            <p:nvPr/>
          </p:nvGrpSpPr>
          <p:grpSpPr>
            <a:xfrm>
              <a:off x="6992317" y="4432388"/>
              <a:ext cx="1666143" cy="1451173"/>
              <a:chOff x="6846402" y="4348586"/>
              <a:chExt cx="1666143" cy="1451173"/>
            </a:xfrm>
          </p:grpSpPr>
          <p:pic>
            <p:nvPicPr>
              <p:cNvPr id="66" name="Picture 2" descr="Image result for alkaline battery">
                <a:extLst>
                  <a:ext uri="{FF2B5EF4-FFF2-40B4-BE49-F238E27FC236}">
                    <a16:creationId xmlns:a16="http://schemas.microsoft.com/office/drawing/2014/main" id="{73873E61-336F-4EE7-A39C-BA3D81D8FB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46402" y="4726290"/>
                <a:ext cx="695698" cy="6956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2" descr="Image result for alkaline battery">
                <a:extLst>
                  <a:ext uri="{FF2B5EF4-FFF2-40B4-BE49-F238E27FC236}">
                    <a16:creationId xmlns:a16="http://schemas.microsoft.com/office/drawing/2014/main" id="{3A92B7FD-B044-4B19-905A-6A2CD25E56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16384" y="4733865"/>
                <a:ext cx="695698" cy="6956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8" name="Picture 2" descr="Image result for alkaline battery">
                <a:extLst>
                  <a:ext uri="{FF2B5EF4-FFF2-40B4-BE49-F238E27FC236}">
                    <a16:creationId xmlns:a16="http://schemas.microsoft.com/office/drawing/2014/main" id="{189EE1B6-168E-4CC2-A016-FE2AC69A04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16847" y="4733865"/>
                <a:ext cx="695698" cy="6956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5AEBE48F-C66B-4D06-8394-98B17793D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7661" y="5391507"/>
                <a:ext cx="0" cy="408252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E2614EE4-1024-42D0-81F9-B763AF9449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4251" y="5391508"/>
                <a:ext cx="0" cy="188763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7266A1B1-BD69-49AF-A043-A48AF6DCD4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4696" y="5391507"/>
                <a:ext cx="0" cy="188763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D426C6A1-655F-42C3-AB87-115A574452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75857" y="5582009"/>
                <a:ext cx="1007891" cy="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9327C984-79C6-4011-976A-0996652B5F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7657" y="4348586"/>
                <a:ext cx="0" cy="388714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FC11CD3C-146C-41BE-A114-41D5270626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4247" y="4548538"/>
                <a:ext cx="0" cy="188763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E3451874-FF82-4C8E-BEBA-C24F812FB2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4692" y="4548537"/>
                <a:ext cx="0" cy="188763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21B233E-CF9B-4E1C-B581-62DE97A00E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75195" y="4565010"/>
                <a:ext cx="1007891" cy="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75F7C25-24A9-401B-8947-14900669690D}"/>
                </a:ext>
              </a:extLst>
            </p:cNvPr>
            <p:cNvGrpSpPr/>
            <p:nvPr/>
          </p:nvGrpSpPr>
          <p:grpSpPr>
            <a:xfrm>
              <a:off x="4521210" y="4399121"/>
              <a:ext cx="2314249" cy="1485987"/>
              <a:chOff x="4514860" y="4329271"/>
              <a:chExt cx="2314249" cy="1485987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9A69B4A2-FC49-4197-810C-0FB088D0B0C6}"/>
                  </a:ext>
                </a:extLst>
              </p:cNvPr>
              <p:cNvGrpSpPr/>
              <p:nvPr/>
            </p:nvGrpSpPr>
            <p:grpSpPr>
              <a:xfrm>
                <a:off x="4514860" y="4618800"/>
                <a:ext cx="695715" cy="953759"/>
                <a:chOff x="5998771" y="2101850"/>
                <a:chExt cx="695715" cy="953759"/>
              </a:xfrm>
            </p:grpSpPr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39347DCC-175D-4A1E-B693-0C3D8C523A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3979" y="2101850"/>
                  <a:ext cx="0" cy="38530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B275BF34-5CDC-45DF-836C-B0D4CCBD35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8771" y="2495087"/>
                  <a:ext cx="695715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5E05FE37-0AB3-40CA-81CD-58758FD9BD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0548" y="2681621"/>
                  <a:ext cx="298675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4D6F1BAB-22C5-4316-81BE-4080ABFF5D61}"/>
                    </a:ext>
                  </a:extLst>
                </p:cNvPr>
                <p:cNvSpPr txBox="1"/>
                <p:nvPr/>
              </p:nvSpPr>
              <p:spPr>
                <a:xfrm>
                  <a:off x="6339899" y="2179290"/>
                  <a:ext cx="2748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+</a:t>
                  </a:r>
                </a:p>
              </p:txBody>
            </p: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64109F8F-6E18-4BF2-9359-AC8F34B5D0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7165" y="2681621"/>
                  <a:ext cx="0" cy="373988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6ED902E8-8A86-42A2-B29B-FFD4B59ED434}"/>
                  </a:ext>
                </a:extLst>
              </p:cNvPr>
              <p:cNvGrpSpPr/>
              <p:nvPr/>
            </p:nvGrpSpPr>
            <p:grpSpPr>
              <a:xfrm>
                <a:off x="5326139" y="4614731"/>
                <a:ext cx="695715" cy="953759"/>
                <a:chOff x="5998771" y="2101850"/>
                <a:chExt cx="695715" cy="953759"/>
              </a:xfrm>
            </p:grpSpPr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436064D4-E23B-4B11-9879-2CE3ED399F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3979" y="2101850"/>
                  <a:ext cx="0" cy="38530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48AD68FA-0B8A-4AAD-9230-8EC2803648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8771" y="2495087"/>
                  <a:ext cx="695715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F494F3E4-F32F-4734-BD48-0DA83BFE20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0548" y="2681621"/>
                  <a:ext cx="298675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2CEF38BB-A860-4336-BBAF-805DEDEBD6BC}"/>
                    </a:ext>
                  </a:extLst>
                </p:cNvPr>
                <p:cNvSpPr txBox="1"/>
                <p:nvPr/>
              </p:nvSpPr>
              <p:spPr>
                <a:xfrm>
                  <a:off x="6339899" y="2179290"/>
                  <a:ext cx="2748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+</a:t>
                  </a:r>
                </a:p>
              </p:txBody>
            </p: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FBF2A83E-D1FA-4089-8C4B-6DC995DDFB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7165" y="2681621"/>
                  <a:ext cx="0" cy="373988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554E0B4A-5090-416D-B438-009D35C19273}"/>
                  </a:ext>
                </a:extLst>
              </p:cNvPr>
              <p:cNvGrpSpPr/>
              <p:nvPr/>
            </p:nvGrpSpPr>
            <p:grpSpPr>
              <a:xfrm>
                <a:off x="6133394" y="4608696"/>
                <a:ext cx="695715" cy="953759"/>
                <a:chOff x="5998771" y="2101850"/>
                <a:chExt cx="695715" cy="953759"/>
              </a:xfrm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C2848CC3-6F75-48F2-8769-76EAEC3ADC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3979" y="2101850"/>
                  <a:ext cx="0" cy="38530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652011BB-1F36-4E73-BE14-9A2D80400C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98771" y="2495087"/>
                  <a:ext cx="695715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32B2BF10-3C03-42A6-9E47-9A34513997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0548" y="2681621"/>
                  <a:ext cx="298675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BD92298-9053-4019-ABC9-9C87EF580A94}"/>
                    </a:ext>
                  </a:extLst>
                </p:cNvPr>
                <p:cNvSpPr txBox="1"/>
                <p:nvPr/>
              </p:nvSpPr>
              <p:spPr>
                <a:xfrm>
                  <a:off x="6339899" y="2179290"/>
                  <a:ext cx="2748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+</a:t>
                  </a:r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6061C177-355B-4561-98A1-C66D168D89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7165" y="2681621"/>
                  <a:ext cx="0" cy="373988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5F23F2DB-A207-493A-BCC0-07B6663C51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55989" y="5562455"/>
                <a:ext cx="1651967" cy="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36A502EF-D96B-4630-A1FB-E7F70DB1B2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55363" y="4608696"/>
                <a:ext cx="1651967" cy="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6F6123C8-C016-4C87-AD8A-52C09511DE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82724" y="4329271"/>
                <a:ext cx="1" cy="271646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6D1753DD-940D-40F2-8EBE-FAE6395B0F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77799" y="5543612"/>
                <a:ext cx="1" cy="271646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A25F62-8AEF-4328-A458-916D4A25D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6635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78" y="222872"/>
            <a:ext cx="8294473" cy="83976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Battery discharge curve</a:t>
            </a:r>
            <a:br>
              <a:rPr lang="en-US" dirty="0"/>
            </a:br>
            <a:r>
              <a:rPr lang="en-US" sz="3600" dirty="0"/>
              <a:t>This is the primary challenge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49DF1-33AC-4F5B-A02C-2ECA2594B361}"/>
              </a:ext>
            </a:extLst>
          </p:cNvPr>
          <p:cNvSpPr txBox="1"/>
          <p:nvPr/>
        </p:nvSpPr>
        <p:spPr>
          <a:xfrm>
            <a:off x="4868781" y="1438799"/>
            <a:ext cx="1300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u="sng" dirty="0">
                <a:solidFill>
                  <a:srgbClr val="0070C0"/>
                </a:solidFill>
              </a:rPr>
              <a:t>Capacity</a:t>
            </a:r>
            <a:endParaRPr lang="en-US" sz="2400" b="1" i="1" dirty="0">
              <a:solidFill>
                <a:srgbClr val="0070C0"/>
              </a:solidFill>
            </a:endParaRPr>
          </a:p>
        </p:txBody>
      </p:sp>
      <p:pic>
        <p:nvPicPr>
          <p:cNvPr id="2050" name="Picture 2" descr="Image result for nicd discharge curve 1c 2c 3c">
            <a:extLst>
              <a:ext uri="{FF2B5EF4-FFF2-40B4-BE49-F238E27FC236}">
                <a16:creationId xmlns:a16="http://schemas.microsoft.com/office/drawing/2014/main" id="{7CB395BA-1F8C-4494-9818-87AC1BA83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78" y="2373393"/>
            <a:ext cx="5957782" cy="363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80533EC-771E-43D7-B239-0E49048EA30C}"/>
              </a:ext>
            </a:extLst>
          </p:cNvPr>
          <p:cNvSpPr/>
          <p:nvPr/>
        </p:nvSpPr>
        <p:spPr>
          <a:xfrm>
            <a:off x="4106817" y="2488718"/>
            <a:ext cx="761964" cy="40737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9F7822F-1701-4EE1-878A-203CD78F6339}"/>
              </a:ext>
            </a:extLst>
          </p:cNvPr>
          <p:cNvSpPr txBox="1"/>
          <p:nvPr/>
        </p:nvSpPr>
        <p:spPr>
          <a:xfrm>
            <a:off x="3115922" y="1217044"/>
            <a:ext cx="1500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u="sng" dirty="0">
                <a:solidFill>
                  <a:srgbClr val="0070C0"/>
                </a:solidFill>
              </a:rPr>
              <a:t>Chemistry</a:t>
            </a:r>
            <a:endParaRPr lang="en-US" sz="2400" b="1" i="1" dirty="0">
              <a:solidFill>
                <a:srgbClr val="0070C0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C81CEBA2-1199-4846-805C-2E2863D2A39E}"/>
              </a:ext>
            </a:extLst>
          </p:cNvPr>
          <p:cNvSpPr/>
          <p:nvPr/>
        </p:nvSpPr>
        <p:spPr>
          <a:xfrm>
            <a:off x="2463909" y="2485670"/>
            <a:ext cx="532900" cy="40737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257D13D-2E29-43FD-A96E-6E435C7018C3}"/>
              </a:ext>
            </a:extLst>
          </p:cNvPr>
          <p:cNvSpPr/>
          <p:nvPr/>
        </p:nvSpPr>
        <p:spPr>
          <a:xfrm>
            <a:off x="2555349" y="3508736"/>
            <a:ext cx="356616" cy="166420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96E9644-EFBE-4841-9E36-4983B8D7EF3E}"/>
              </a:ext>
            </a:extLst>
          </p:cNvPr>
          <p:cNvSpPr txBox="1"/>
          <p:nvPr/>
        </p:nvSpPr>
        <p:spPr>
          <a:xfrm>
            <a:off x="6550746" y="2987642"/>
            <a:ext cx="25932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u="sng" dirty="0">
                <a:solidFill>
                  <a:srgbClr val="0070C0"/>
                </a:solidFill>
              </a:rPr>
              <a:t>Discharge rates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rgbClr val="0070C0"/>
                </a:solidFill>
              </a:rPr>
              <a:t>1C = 500mA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rgbClr val="0070C0"/>
                </a:solidFill>
              </a:rPr>
              <a:t>2C = 1000mA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rgbClr val="0070C0"/>
                </a:solidFill>
              </a:rPr>
              <a:t>3C = 1500mA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5EB2BB5-0E80-4984-9654-9FC2E468A401}"/>
              </a:ext>
            </a:extLst>
          </p:cNvPr>
          <p:cNvCxnSpPr>
            <a:cxnSpLocks/>
            <a:stCxn id="46" idx="2"/>
          </p:cNvCxnSpPr>
          <p:nvPr/>
        </p:nvCxnSpPr>
        <p:spPr>
          <a:xfrm flipH="1">
            <a:off x="2929279" y="1678709"/>
            <a:ext cx="936914" cy="8237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BBF5944-CFEC-4EC5-AC1B-154A6BAFD68B}"/>
              </a:ext>
            </a:extLst>
          </p:cNvPr>
          <p:cNvCxnSpPr>
            <a:cxnSpLocks/>
          </p:cNvCxnSpPr>
          <p:nvPr/>
        </p:nvCxnSpPr>
        <p:spPr>
          <a:xfrm flipH="1">
            <a:off x="4668301" y="1900464"/>
            <a:ext cx="419936" cy="6019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1FD7367-7601-4AFC-9DFE-241B4F81C419}"/>
              </a:ext>
            </a:extLst>
          </p:cNvPr>
          <p:cNvCxnSpPr>
            <a:cxnSpLocks/>
          </p:cNvCxnSpPr>
          <p:nvPr/>
        </p:nvCxnSpPr>
        <p:spPr>
          <a:xfrm flipH="1">
            <a:off x="2896570" y="3961913"/>
            <a:ext cx="3654176" cy="3789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EE4DDF99-BA4B-4838-8A85-4C23C8E1F252}"/>
              </a:ext>
            </a:extLst>
          </p:cNvPr>
          <p:cNvSpPr txBox="1"/>
          <p:nvPr/>
        </p:nvSpPr>
        <p:spPr>
          <a:xfrm>
            <a:off x="463378" y="1607656"/>
            <a:ext cx="2195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u="sng" dirty="0">
                <a:solidFill>
                  <a:srgbClr val="0070C0"/>
                </a:solidFill>
              </a:rPr>
              <a:t>Rated as “3.6V”</a:t>
            </a:r>
            <a:endParaRPr lang="en-US" sz="2400" b="1" i="1" dirty="0">
              <a:solidFill>
                <a:srgbClr val="0070C0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44B72AC-0658-46EB-B5A0-D22247CED182}"/>
              </a:ext>
            </a:extLst>
          </p:cNvPr>
          <p:cNvSpPr/>
          <p:nvPr/>
        </p:nvSpPr>
        <p:spPr>
          <a:xfrm>
            <a:off x="760077" y="3677065"/>
            <a:ext cx="356616" cy="24571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6AFEE932-A42B-45BD-BBCA-E611884499C7}"/>
              </a:ext>
            </a:extLst>
          </p:cNvPr>
          <p:cNvCxnSpPr>
            <a:cxnSpLocks/>
          </p:cNvCxnSpPr>
          <p:nvPr/>
        </p:nvCxnSpPr>
        <p:spPr>
          <a:xfrm flipH="1">
            <a:off x="1033273" y="2069321"/>
            <a:ext cx="885528" cy="16077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FD602-8026-48A0-B901-978F9EB54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8829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6CB9E76-7F42-4056-A408-F7F889CC3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89" y="1217044"/>
            <a:ext cx="7854327" cy="41504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78" y="222872"/>
            <a:ext cx="8294473" cy="99417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Battery Chemistry Comparison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328999-3BDD-47D4-8355-25144FF18BEE}"/>
              </a:ext>
            </a:extLst>
          </p:cNvPr>
          <p:cNvSpPr/>
          <p:nvPr/>
        </p:nvSpPr>
        <p:spPr>
          <a:xfrm>
            <a:off x="0" y="6550223"/>
            <a:ext cx="49834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http://batteryuniversity.com/learn/article/primary_batteries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4B91CF-2041-4D04-8F79-5A701031741E}"/>
              </a:ext>
            </a:extLst>
          </p:cNvPr>
          <p:cNvSpPr txBox="1"/>
          <p:nvPr/>
        </p:nvSpPr>
        <p:spPr>
          <a:xfrm>
            <a:off x="5658035" y="5750684"/>
            <a:ext cx="32756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rgbClr val="0070C0"/>
                </a:solidFill>
              </a:rPr>
              <a:t>Rated:</a:t>
            </a:r>
            <a:r>
              <a:rPr lang="en-US" sz="2000" dirty="0">
                <a:solidFill>
                  <a:srgbClr val="0070C0"/>
                </a:solidFill>
              </a:rPr>
              <a:t> low discharge current</a:t>
            </a:r>
          </a:p>
          <a:p>
            <a:r>
              <a:rPr lang="en-US" sz="2000" b="1" u="sng" dirty="0">
                <a:solidFill>
                  <a:srgbClr val="0070C0"/>
                </a:solidFill>
              </a:rPr>
              <a:t>Actual:</a:t>
            </a:r>
            <a:r>
              <a:rPr lang="en-US" sz="2000" dirty="0">
                <a:solidFill>
                  <a:srgbClr val="0070C0"/>
                </a:solidFill>
              </a:rPr>
              <a:t> 1C discharge current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28F9952-D0FB-4344-AF25-8684305B72D6}"/>
              </a:ext>
            </a:extLst>
          </p:cNvPr>
          <p:cNvCxnSpPr>
            <a:cxnSpLocks/>
          </p:cNvCxnSpPr>
          <p:nvPr/>
        </p:nvCxnSpPr>
        <p:spPr>
          <a:xfrm flipV="1">
            <a:off x="7342632" y="3429000"/>
            <a:ext cx="493776" cy="23134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1166AC-A772-4C2F-A5D2-F593FCCFB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687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78" y="222872"/>
            <a:ext cx="8294473" cy="99417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Battery internal resistance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DC133FB-F31B-4434-93FC-E24BBFE2195A}"/>
              </a:ext>
            </a:extLst>
          </p:cNvPr>
          <p:cNvSpPr txBox="1"/>
          <p:nvPr/>
        </p:nvSpPr>
        <p:spPr>
          <a:xfrm>
            <a:off x="1252918" y="1317696"/>
            <a:ext cx="72169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Remember Ohm’s law:</a:t>
            </a:r>
          </a:p>
          <a:p>
            <a:r>
              <a:rPr lang="en-US" sz="2400" dirty="0">
                <a:solidFill>
                  <a:srgbClr val="0070C0"/>
                </a:solidFill>
              </a:rPr>
              <a:t>	V = I x R</a:t>
            </a:r>
          </a:p>
          <a:p>
            <a:r>
              <a:rPr lang="en-US" sz="2400" dirty="0">
                <a:solidFill>
                  <a:srgbClr val="0070C0"/>
                </a:solidFill>
              </a:rPr>
              <a:t>	Battery voltage depends on current</a:t>
            </a:r>
          </a:p>
          <a:p>
            <a:r>
              <a:rPr lang="en-US" sz="2400" dirty="0">
                <a:solidFill>
                  <a:srgbClr val="0070C0"/>
                </a:solidFill>
              </a:rPr>
              <a:t>		Might matter for higher current circuits</a:t>
            </a:r>
          </a:p>
        </p:txBody>
      </p:sp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DC36C00E-1866-4ECA-AC9D-FF32BFE64030}"/>
              </a:ext>
            </a:extLst>
          </p:cNvPr>
          <p:cNvGrpSpPr/>
          <p:nvPr/>
        </p:nvGrpSpPr>
        <p:grpSpPr>
          <a:xfrm>
            <a:off x="463378" y="3684990"/>
            <a:ext cx="3667439" cy="2518161"/>
            <a:chOff x="737409" y="2021676"/>
            <a:chExt cx="3667439" cy="25181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19FCB11-A354-43FA-9547-4FB869E69319}"/>
                </a:ext>
              </a:extLst>
            </p:cNvPr>
            <p:cNvGrpSpPr/>
            <p:nvPr/>
          </p:nvGrpSpPr>
          <p:grpSpPr>
            <a:xfrm>
              <a:off x="1353173" y="3055539"/>
              <a:ext cx="695715" cy="953759"/>
              <a:chOff x="5998771" y="2101850"/>
              <a:chExt cx="695715" cy="953759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93A6385-EB59-46EE-9895-D021FC47C2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3979" y="2101850"/>
                <a:ext cx="0" cy="38530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B676935-9AA3-4877-8417-C20FAEA557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98771" y="2495087"/>
                <a:ext cx="695715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A961AA31-5737-47F2-9D7F-D2027696C2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0548" y="2681621"/>
                <a:ext cx="298675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33023FC-18DE-435F-8DF5-766E089A4C80}"/>
                  </a:ext>
                </a:extLst>
              </p:cNvPr>
              <p:cNvSpPr txBox="1"/>
              <p:nvPr/>
            </p:nvSpPr>
            <p:spPr>
              <a:xfrm>
                <a:off x="6339899" y="2179290"/>
                <a:ext cx="2748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AD1E18C2-594D-434B-9D47-710E80D18E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7165" y="2681621"/>
                <a:ext cx="0" cy="373988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B8E262E-F974-4CC7-BB12-5073768332EC}"/>
                </a:ext>
              </a:extLst>
            </p:cNvPr>
            <p:cNvGrpSpPr/>
            <p:nvPr/>
          </p:nvGrpSpPr>
          <p:grpSpPr>
            <a:xfrm rot="5400000">
              <a:off x="2235642" y="2404008"/>
              <a:ext cx="94268" cy="882305"/>
              <a:chOff x="2159982" y="3622594"/>
              <a:chExt cx="94268" cy="882305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79B4E0E2-60A8-46D3-9C88-58DC5E6C4F47}"/>
                  </a:ext>
                </a:extLst>
              </p:cNvPr>
              <p:cNvCxnSpPr/>
              <p:nvPr/>
            </p:nvCxnSpPr>
            <p:spPr>
              <a:xfrm>
                <a:off x="2159982" y="3794760"/>
                <a:ext cx="94268" cy="10414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EA005ED3-F038-4CE5-9816-3F74A12E6B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59982" y="3898900"/>
                <a:ext cx="94268" cy="8633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B28E2359-C412-4637-94AA-4613AC2AF0D1}"/>
                  </a:ext>
                </a:extLst>
              </p:cNvPr>
              <p:cNvCxnSpPr/>
              <p:nvPr/>
            </p:nvCxnSpPr>
            <p:spPr>
              <a:xfrm>
                <a:off x="2159982" y="3969960"/>
                <a:ext cx="94268" cy="10414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0E9DE1C0-06E3-44C9-88BA-0748BFDD58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59982" y="4074100"/>
                <a:ext cx="94268" cy="8633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828651F9-CAA7-45A3-AE2E-EBAFD757F1E2}"/>
                  </a:ext>
                </a:extLst>
              </p:cNvPr>
              <p:cNvCxnSpPr/>
              <p:nvPr/>
            </p:nvCxnSpPr>
            <p:spPr>
              <a:xfrm>
                <a:off x="2159982" y="4155251"/>
                <a:ext cx="94268" cy="10414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A9F0A61-48D1-46C5-9DEB-B56F8657091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59982" y="4246403"/>
                <a:ext cx="94268" cy="8633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D807821-7C1E-4B1F-851B-D46630106F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9982" y="4332733"/>
                <a:ext cx="0" cy="172166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272618E3-9608-4213-A821-1F6DD83D67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9982" y="3622594"/>
                <a:ext cx="0" cy="172166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76F36B9-7EC8-4C52-A991-4ECF5F2543B0}"/>
                </a:ext>
              </a:extLst>
            </p:cNvPr>
            <p:cNvSpPr txBox="1"/>
            <p:nvPr/>
          </p:nvSpPr>
          <p:spPr>
            <a:xfrm>
              <a:off x="738960" y="3317645"/>
              <a:ext cx="7697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1.5V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10DD51B-128F-41B1-83AC-6E529009DA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8381" y="2793235"/>
              <a:ext cx="0" cy="27878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874B320-31F2-4490-BFBB-6EBF1BF98B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9202" y="2792235"/>
              <a:ext cx="202471" cy="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FAA1DF18-EC48-4E35-BE46-E9AA1246DCE8}"/>
                </a:ext>
              </a:extLst>
            </p:cNvPr>
            <p:cNvSpPr/>
            <p:nvPr/>
          </p:nvSpPr>
          <p:spPr>
            <a:xfrm>
              <a:off x="3243560" y="3192601"/>
              <a:ext cx="1161288" cy="603504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Load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5D7FDDF-7232-4440-B5C6-D164DC5E44EC}"/>
                </a:ext>
              </a:extLst>
            </p:cNvPr>
            <p:cNvCxnSpPr>
              <a:cxnSpLocks/>
            </p:cNvCxnSpPr>
            <p:nvPr/>
          </p:nvCxnSpPr>
          <p:spPr>
            <a:xfrm>
              <a:off x="2686097" y="2797174"/>
              <a:ext cx="1139657" cy="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EA80FE4-4ED7-4851-BE5B-4BC1951BBA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7525" y="4010315"/>
              <a:ext cx="0" cy="27878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7392612-0538-4345-B383-4A03E34ACE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1030" y="4282805"/>
              <a:ext cx="2135640" cy="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0A1930D-A26D-48DC-B44B-D2FD42B5E2A3}"/>
                </a:ext>
              </a:extLst>
            </p:cNvPr>
            <p:cNvCxnSpPr>
              <a:cxnSpLocks/>
              <a:stCxn id="72" idx="0"/>
            </p:cNvCxnSpPr>
            <p:nvPr/>
          </p:nvCxnSpPr>
          <p:spPr>
            <a:xfrm flipH="1" flipV="1">
              <a:off x="3819636" y="2784093"/>
              <a:ext cx="4568" cy="408508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B08BC4A-C89E-44D6-BBC8-9BCAB4908C71}"/>
                </a:ext>
              </a:extLst>
            </p:cNvPr>
            <p:cNvCxnSpPr>
              <a:cxnSpLocks/>
              <a:endCxn id="72" idx="2"/>
            </p:cNvCxnSpPr>
            <p:nvPr/>
          </p:nvCxnSpPr>
          <p:spPr>
            <a:xfrm flipV="1">
              <a:off x="3818134" y="3796105"/>
              <a:ext cx="6070" cy="49299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DAF765F1-0E1E-483F-99B9-5CC0B085E30B}"/>
                </a:ext>
              </a:extLst>
            </p:cNvPr>
            <p:cNvSpPr/>
            <p:nvPr/>
          </p:nvSpPr>
          <p:spPr>
            <a:xfrm>
              <a:off x="737409" y="2021676"/>
              <a:ext cx="2064039" cy="2518161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C6029BE-99AC-4CFD-AE2C-675C6386E4F3}"/>
                </a:ext>
              </a:extLst>
            </p:cNvPr>
            <p:cNvSpPr txBox="1"/>
            <p:nvPr/>
          </p:nvSpPr>
          <p:spPr>
            <a:xfrm>
              <a:off x="2092043" y="2449600"/>
              <a:ext cx="378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Ri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DD6C44F-D7AC-43A2-A880-912EF260D664}"/>
                </a:ext>
              </a:extLst>
            </p:cNvPr>
            <p:cNvSpPr txBox="1"/>
            <p:nvPr/>
          </p:nvSpPr>
          <p:spPr>
            <a:xfrm>
              <a:off x="943651" y="2021677"/>
              <a:ext cx="16515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Battery model</a:t>
              </a:r>
            </a:p>
          </p:txBody>
        </p:sp>
      </p:grpSp>
      <p:pic>
        <p:nvPicPr>
          <p:cNvPr id="2056" name="Picture 2055">
            <a:extLst>
              <a:ext uri="{FF2B5EF4-FFF2-40B4-BE49-F238E27FC236}">
                <a16:creationId xmlns:a16="http://schemas.microsoft.com/office/drawing/2014/main" id="{8D1546C4-E345-4426-9186-43BC38912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320150"/>
            <a:ext cx="4479133" cy="3247843"/>
          </a:xfrm>
          <a:prstGeom prst="rect">
            <a:avLst/>
          </a:prstGeom>
        </p:spPr>
      </p:pic>
      <p:grpSp>
        <p:nvGrpSpPr>
          <p:cNvPr id="2061" name="Group 2060">
            <a:extLst>
              <a:ext uri="{FF2B5EF4-FFF2-40B4-BE49-F238E27FC236}">
                <a16:creationId xmlns:a16="http://schemas.microsoft.com/office/drawing/2014/main" id="{560BD34E-EA3B-48FF-A873-B43024B1395A}"/>
              </a:ext>
            </a:extLst>
          </p:cNvPr>
          <p:cNvGrpSpPr/>
          <p:nvPr/>
        </p:nvGrpSpPr>
        <p:grpSpPr>
          <a:xfrm>
            <a:off x="2582515" y="4009267"/>
            <a:ext cx="769701" cy="369332"/>
            <a:chOff x="2582515" y="3954403"/>
            <a:chExt cx="769701" cy="369332"/>
          </a:xfrm>
        </p:grpSpPr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52FE8D91-E34C-4CE6-B981-732FFF647FF7}"/>
                </a:ext>
              </a:extLst>
            </p:cNvPr>
            <p:cNvCxnSpPr>
              <a:cxnSpLocks/>
            </p:cNvCxnSpPr>
            <p:nvPr/>
          </p:nvCxnSpPr>
          <p:spPr>
            <a:xfrm>
              <a:off x="2602672" y="4297580"/>
              <a:ext cx="379222" cy="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7E345CA-0E27-4166-8E25-2925E4859AC7}"/>
                </a:ext>
              </a:extLst>
            </p:cNvPr>
            <p:cNvSpPr txBox="1"/>
            <p:nvPr/>
          </p:nvSpPr>
          <p:spPr>
            <a:xfrm>
              <a:off x="2582515" y="3954403"/>
              <a:ext cx="7697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07B8A8-E489-4FC6-B1E8-5AFDDF9D5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17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78" y="222872"/>
            <a:ext cx="8294473" cy="994172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Power supply math primer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F82E19-381B-4F2F-A820-27B6BAFF6CA5}"/>
              </a:ext>
            </a:extLst>
          </p:cNvPr>
          <p:cNvSpPr txBox="1"/>
          <p:nvPr/>
        </p:nvSpPr>
        <p:spPr>
          <a:xfrm>
            <a:off x="1230031" y="2895295"/>
            <a:ext cx="3139357" cy="255454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Ohm’s Law:</a:t>
            </a:r>
          </a:p>
          <a:p>
            <a:r>
              <a:rPr lang="en-US" sz="2000" dirty="0"/>
              <a:t>	V = I x R</a:t>
            </a:r>
          </a:p>
          <a:p>
            <a:r>
              <a:rPr lang="en-US" sz="2000" dirty="0"/>
              <a:t>	or: I = V / R</a:t>
            </a:r>
          </a:p>
          <a:p>
            <a:r>
              <a:rPr lang="en-US" sz="2000" dirty="0"/>
              <a:t>	or: R = V / I</a:t>
            </a:r>
          </a:p>
          <a:p>
            <a:endParaRPr lang="en-US" sz="2000" dirty="0"/>
          </a:p>
          <a:p>
            <a:r>
              <a:rPr lang="en-US" sz="2000" dirty="0"/>
              <a:t>	V = voltage, volts, V</a:t>
            </a:r>
          </a:p>
          <a:p>
            <a:r>
              <a:rPr lang="en-US" sz="2000" dirty="0"/>
              <a:t>	I = current, amps, A</a:t>
            </a:r>
          </a:p>
          <a:p>
            <a:r>
              <a:rPr lang="en-US" sz="2000" dirty="0"/>
              <a:t>	R = resistance, Ohms, 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FB446F-AEC9-4C08-AD04-5F7D166AFCF5}"/>
              </a:ext>
            </a:extLst>
          </p:cNvPr>
          <p:cNvSpPr txBox="1"/>
          <p:nvPr/>
        </p:nvSpPr>
        <p:spPr>
          <a:xfrm>
            <a:off x="4971576" y="2895295"/>
            <a:ext cx="3019620" cy="193899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Units:</a:t>
            </a:r>
          </a:p>
          <a:p>
            <a:r>
              <a:rPr lang="en-US" sz="2000" dirty="0"/>
              <a:t>	1000 </a:t>
            </a:r>
            <a:r>
              <a:rPr lang="en-US" sz="2000" dirty="0" err="1"/>
              <a:t>milli</a:t>
            </a:r>
            <a:r>
              <a:rPr lang="en-US" sz="2000" dirty="0"/>
              <a:t> = 1.0</a:t>
            </a:r>
          </a:p>
          <a:p>
            <a:r>
              <a:rPr lang="en-US" sz="2000" dirty="0"/>
              <a:t>		400mA = 0.4A</a:t>
            </a:r>
          </a:p>
          <a:p>
            <a:r>
              <a:rPr lang="en-US" sz="2000" dirty="0"/>
              <a:t>		10mV = 0.01V</a:t>
            </a:r>
          </a:p>
          <a:p>
            <a:r>
              <a:rPr lang="en-US" sz="2000" dirty="0"/>
              <a:t>		2000 </a:t>
            </a:r>
            <a:r>
              <a:rPr lang="en-US" sz="2000" dirty="0" err="1"/>
              <a:t>mΩ</a:t>
            </a:r>
            <a:r>
              <a:rPr lang="en-US" sz="2000" dirty="0"/>
              <a:t> = 2</a:t>
            </a:r>
            <a:r>
              <a:rPr lang="el-GR" sz="2000" dirty="0"/>
              <a:t>Ω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242D8C-AF15-4CEC-9476-251FC8E0B766}"/>
              </a:ext>
            </a:extLst>
          </p:cNvPr>
          <p:cNvSpPr txBox="1"/>
          <p:nvPr/>
        </p:nvSpPr>
        <p:spPr>
          <a:xfrm>
            <a:off x="1230031" y="1916924"/>
            <a:ext cx="6761165" cy="70788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i="1" dirty="0"/>
              <a:t>Power</a:t>
            </a:r>
            <a:r>
              <a:rPr lang="en-US" sz="2000" dirty="0"/>
              <a:t> (P, watts, W) = </a:t>
            </a:r>
            <a:r>
              <a:rPr lang="en-US" sz="2000" b="1" i="1" dirty="0"/>
              <a:t>Voltage</a:t>
            </a:r>
            <a:r>
              <a:rPr lang="en-US" sz="2000" dirty="0"/>
              <a:t> (volts, V) x </a:t>
            </a:r>
            <a:r>
              <a:rPr lang="en-US" sz="2000" b="1" i="1" dirty="0"/>
              <a:t>Current</a:t>
            </a:r>
            <a:r>
              <a:rPr lang="en-US" sz="2000" dirty="0"/>
              <a:t> (amps, A)</a:t>
            </a:r>
          </a:p>
          <a:p>
            <a:r>
              <a:rPr lang="en-US" sz="2000" dirty="0"/>
              <a:t>	Power = 5V x 2A = 10W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543D6-8D1C-48B7-9695-0D0EE0D26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1642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78" y="222872"/>
            <a:ext cx="8294473" cy="99417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Powering off of Batteries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49DF1-33AC-4F5B-A02C-2ECA2594B361}"/>
              </a:ext>
            </a:extLst>
          </p:cNvPr>
          <p:cNvSpPr txBox="1"/>
          <p:nvPr/>
        </p:nvSpPr>
        <p:spPr>
          <a:xfrm>
            <a:off x="1058355" y="1243090"/>
            <a:ext cx="72194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Options: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Operate directly off battery if circuit allows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Stack batteries and regulate down to desired voltage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Buck-boost regulator if battery voltage range straddles desired voltage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Low dropout linear regulators (e.g. 0.2V vs 1.0V) can significantly improve battery life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FF12C1-A4FB-44D2-917E-504F8456522D}"/>
              </a:ext>
            </a:extLst>
          </p:cNvPr>
          <p:cNvGraphicFramePr>
            <a:graphicFrameLocks noGrp="1"/>
          </p:cNvGraphicFramePr>
          <p:nvPr/>
        </p:nvGraphicFramePr>
        <p:xfrm>
          <a:off x="1717588" y="4074808"/>
          <a:ext cx="5708823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6751">
                  <a:extLst>
                    <a:ext uri="{9D8B030D-6E8A-4147-A177-3AD203B41FA5}">
                      <a16:colId xmlns:a16="http://schemas.microsoft.com/office/drawing/2014/main" val="3707653790"/>
                    </a:ext>
                  </a:extLst>
                </a:gridCol>
                <a:gridCol w="2862072">
                  <a:extLst>
                    <a:ext uri="{9D8B030D-6E8A-4147-A177-3AD203B41FA5}">
                      <a16:colId xmlns:a16="http://schemas.microsoft.com/office/drawing/2014/main" val="2984125731"/>
                    </a:ext>
                  </a:extLst>
                </a:gridCol>
              </a:tblGrid>
              <a:tr h="3300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Battery Configuration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Voltage 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52459"/>
                  </a:ext>
                </a:extLst>
              </a:tr>
              <a:tr h="3300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alkaline cells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2.7V to 4.5V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356444"/>
                  </a:ext>
                </a:extLst>
              </a:tr>
              <a:tr h="3300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alkaline cells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3.6V to 6.0V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929375"/>
                  </a:ext>
                </a:extLst>
              </a:tr>
              <a:tr h="3300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9v cell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4.8V to 9.0V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945905"/>
                  </a:ext>
                </a:extLst>
              </a:tr>
              <a:tr h="3300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</a:t>
                      </a:r>
                      <a:r>
                        <a:rPr lang="en-US" dirty="0" err="1"/>
                        <a:t>NiCd</a:t>
                      </a:r>
                      <a:r>
                        <a:rPr lang="en-US" dirty="0"/>
                        <a:t> cells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3.3V to 4.2V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165639"/>
                  </a:ext>
                </a:extLst>
              </a:tr>
              <a:tr h="3300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NiMH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Similar to alkaline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25366"/>
                  </a:ext>
                </a:extLst>
              </a:tr>
              <a:tr h="3300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Li+ (Li ion) cell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2.8V to 4.2V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908213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C675ED-B5F6-4C01-A1C1-03AB3BB05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528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DA03ACD-920A-4C62-9F15-CED2D258D14D}"/>
              </a:ext>
            </a:extLst>
          </p:cNvPr>
          <p:cNvSpPr txBox="1"/>
          <p:nvPr/>
        </p:nvSpPr>
        <p:spPr>
          <a:xfrm>
            <a:off x="3176544" y="5191174"/>
            <a:ext cx="130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LM7805</a:t>
            </a:r>
          </a:p>
        </p:txBody>
      </p:sp>
      <p:pic>
        <p:nvPicPr>
          <p:cNvPr id="10250" name="Picture 10" descr="Image result for TO-220 semiconductor  die attach">
            <a:extLst>
              <a:ext uri="{FF2B5EF4-FFF2-40B4-BE49-F238E27FC236}">
                <a16:creationId xmlns:a16="http://schemas.microsoft.com/office/drawing/2014/main" id="{869E4676-887F-4C27-B493-820F5BFF6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69" y="2407241"/>
            <a:ext cx="3851431" cy="274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Image result for TO-220 semiconductor  die attach">
            <a:extLst>
              <a:ext uri="{FF2B5EF4-FFF2-40B4-BE49-F238E27FC236}">
                <a16:creationId xmlns:a16="http://schemas.microsoft.com/office/drawing/2014/main" id="{0BF6BCB3-96E0-467B-BF13-7C1926B54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6086407" y="1922435"/>
            <a:ext cx="1622094" cy="313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F286B04-A29D-47E8-82C9-5AA0BC702463}"/>
              </a:ext>
            </a:extLst>
          </p:cNvPr>
          <p:cNvSpPr txBox="1">
            <a:spLocks/>
          </p:cNvSpPr>
          <p:nvPr/>
        </p:nvSpPr>
        <p:spPr>
          <a:xfrm>
            <a:off x="463378" y="248465"/>
            <a:ext cx="8220332" cy="913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Thermal Management</a:t>
            </a:r>
          </a:p>
          <a:p>
            <a:pPr algn="ctr"/>
            <a:r>
              <a:rPr lang="en-US" sz="3100" dirty="0"/>
              <a:t>First, a Fun Look Inside the LM7805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E91527E-2D2C-4E43-96AF-01ED2821600A}"/>
              </a:ext>
            </a:extLst>
          </p:cNvPr>
          <p:cNvCxnSpPr>
            <a:cxnSpLocks/>
          </p:cNvCxnSpPr>
          <p:nvPr/>
        </p:nvCxnSpPr>
        <p:spPr>
          <a:xfrm>
            <a:off x="4572000" y="3048000"/>
            <a:ext cx="2501900" cy="4431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3ABA84-0C61-4EBF-BBD2-4A95314F2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866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78" y="186685"/>
            <a:ext cx="8220332" cy="91370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LM7805 Die</a:t>
            </a:r>
          </a:p>
        </p:txBody>
      </p:sp>
      <p:pic>
        <p:nvPicPr>
          <p:cNvPr id="10250" name="Picture 10" descr="Image result for TO-220 semiconductor  die attach">
            <a:extLst>
              <a:ext uri="{FF2B5EF4-FFF2-40B4-BE49-F238E27FC236}">
                <a16:creationId xmlns:a16="http://schemas.microsoft.com/office/drawing/2014/main" id="{869E4676-887F-4C27-B493-820F5BFF6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329379" y="1977884"/>
            <a:ext cx="5509988" cy="393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BC861B6-8D81-465F-9365-089D5593E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668" y="1563604"/>
            <a:ext cx="4076877" cy="2394835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C7AC8266-08FE-4C1B-9B8E-A07B82C5BFF7}"/>
              </a:ext>
            </a:extLst>
          </p:cNvPr>
          <p:cNvSpPr txBox="1"/>
          <p:nvPr/>
        </p:nvSpPr>
        <p:spPr>
          <a:xfrm>
            <a:off x="6033816" y="6217892"/>
            <a:ext cx="2870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http://www.righto.com/2014/09/reverse-engineering-counterfeit-7805.html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6B877A3-10F5-40B7-B6DB-3E0875776F26}"/>
              </a:ext>
            </a:extLst>
          </p:cNvPr>
          <p:cNvCxnSpPr>
            <a:cxnSpLocks/>
          </p:cNvCxnSpPr>
          <p:nvPr/>
        </p:nvCxnSpPr>
        <p:spPr>
          <a:xfrm flipH="1">
            <a:off x="3701949" y="2096347"/>
            <a:ext cx="2432151" cy="880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BE687CA-356E-48FA-81A8-1062667F6B3C}"/>
              </a:ext>
            </a:extLst>
          </p:cNvPr>
          <p:cNvSpPr/>
          <p:nvPr/>
        </p:nvSpPr>
        <p:spPr>
          <a:xfrm rot="16200000">
            <a:off x="884903" y="1141393"/>
            <a:ext cx="2573521" cy="30605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947E69D0-56F1-4A1D-87BC-0A53FCE14682}"/>
              </a:ext>
            </a:extLst>
          </p:cNvPr>
          <p:cNvSpPr/>
          <p:nvPr/>
        </p:nvSpPr>
        <p:spPr>
          <a:xfrm rot="16200000">
            <a:off x="2679700" y="5016498"/>
            <a:ext cx="933451" cy="7937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1828A0B-E475-43B6-8F3B-3CA3991549E5}"/>
              </a:ext>
            </a:extLst>
          </p:cNvPr>
          <p:cNvCxnSpPr>
            <a:cxnSpLocks/>
          </p:cNvCxnSpPr>
          <p:nvPr/>
        </p:nvCxnSpPr>
        <p:spPr>
          <a:xfrm flipH="1">
            <a:off x="3422650" y="2498119"/>
            <a:ext cx="4629151" cy="24309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95B403E5-7260-4F96-A1D2-BDCE67CD9E64}"/>
              </a:ext>
            </a:extLst>
          </p:cNvPr>
          <p:cNvSpPr/>
          <p:nvPr/>
        </p:nvSpPr>
        <p:spPr>
          <a:xfrm rot="16200000">
            <a:off x="3197227" y="5292723"/>
            <a:ext cx="933451" cy="2413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3179A37-FD0F-4D90-B049-DBA2A9E8B0C1}"/>
              </a:ext>
            </a:extLst>
          </p:cNvPr>
          <p:cNvCxnSpPr>
            <a:cxnSpLocks/>
          </p:cNvCxnSpPr>
          <p:nvPr/>
        </p:nvCxnSpPr>
        <p:spPr>
          <a:xfrm flipH="1">
            <a:off x="3827433" y="3086761"/>
            <a:ext cx="4227944" cy="23266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FFD59D3C-E8B4-4DD4-A8D5-0C8723528B53}"/>
              </a:ext>
            </a:extLst>
          </p:cNvPr>
          <p:cNvSpPr txBox="1"/>
          <p:nvPr/>
        </p:nvSpPr>
        <p:spPr>
          <a:xfrm>
            <a:off x="4837942" y="3374598"/>
            <a:ext cx="824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Capacitor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48568D6-757E-4549-A8F2-6085ADB7FEE1}"/>
              </a:ext>
            </a:extLst>
          </p:cNvPr>
          <p:cNvCxnSpPr>
            <a:cxnSpLocks/>
          </p:cNvCxnSpPr>
          <p:nvPr/>
        </p:nvCxnSpPr>
        <p:spPr>
          <a:xfrm flipH="1">
            <a:off x="3901556" y="3739425"/>
            <a:ext cx="1109542" cy="6340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9FB56-8E35-4F55-829D-6628A42D0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5402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DA03ACD-920A-4C62-9F15-CED2D258D14D}"/>
              </a:ext>
            </a:extLst>
          </p:cNvPr>
          <p:cNvSpPr txBox="1"/>
          <p:nvPr/>
        </p:nvSpPr>
        <p:spPr>
          <a:xfrm>
            <a:off x="3573765" y="4286580"/>
            <a:ext cx="130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LM7805</a:t>
            </a:r>
          </a:p>
        </p:txBody>
      </p:sp>
      <p:pic>
        <p:nvPicPr>
          <p:cNvPr id="10250" name="Picture 10" descr="Image result for TO-220 semiconductor  die attach">
            <a:extLst>
              <a:ext uri="{FF2B5EF4-FFF2-40B4-BE49-F238E27FC236}">
                <a16:creationId xmlns:a16="http://schemas.microsoft.com/office/drawing/2014/main" id="{869E4676-887F-4C27-B493-820F5BFF6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900" y="1539092"/>
            <a:ext cx="3851431" cy="274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Structure of a NPN transistor inside the 7805 voltage regulator.">
            <a:extLst>
              <a:ext uri="{FF2B5EF4-FFF2-40B4-BE49-F238E27FC236}">
                <a16:creationId xmlns:a16="http://schemas.microsoft.com/office/drawing/2014/main" id="{BF3B3D39-DF90-4478-AF3C-4303A76449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5791336" y="2435602"/>
            <a:ext cx="2523541" cy="95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F286B04-A29D-47E8-82C9-5AA0BC702463}"/>
              </a:ext>
            </a:extLst>
          </p:cNvPr>
          <p:cNvSpPr txBox="1">
            <a:spLocks/>
          </p:cNvSpPr>
          <p:nvPr/>
        </p:nvSpPr>
        <p:spPr>
          <a:xfrm>
            <a:off x="463378" y="186685"/>
            <a:ext cx="8220332" cy="913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Thermal Management</a:t>
            </a:r>
            <a:br>
              <a:rPr lang="en-US" dirty="0"/>
            </a:br>
            <a:r>
              <a:rPr lang="en-US" sz="3100" dirty="0"/>
              <a:t>What are we protecting?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FBEF48-632A-4D6B-AB9C-9AC82CBD6132}"/>
              </a:ext>
            </a:extLst>
          </p:cNvPr>
          <p:cNvSpPr txBox="1"/>
          <p:nvPr/>
        </p:nvSpPr>
        <p:spPr>
          <a:xfrm>
            <a:off x="5434928" y="4982376"/>
            <a:ext cx="2179164" cy="120032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Thermal management is about protecting this from overheating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D2D24C2-274B-44DA-93CB-01F722E3910C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6524510" y="4096265"/>
            <a:ext cx="253171" cy="8861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C016FB-8CC7-41AA-818F-749F34A39B5B}"/>
              </a:ext>
            </a:extLst>
          </p:cNvPr>
          <p:cNvCxnSpPr>
            <a:cxnSpLocks/>
            <a:stCxn id="10254" idx="2"/>
          </p:cNvCxnSpPr>
          <p:nvPr/>
        </p:nvCxnSpPr>
        <p:spPr>
          <a:xfrm flipH="1">
            <a:off x="4572000" y="2912839"/>
            <a:ext cx="2003871" cy="1516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F37CE6-30CB-4505-864D-846AA8026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43</a:t>
            </a:fld>
            <a:endParaRPr lang="en-US"/>
          </a:p>
        </p:txBody>
      </p:sp>
      <p:pic>
        <p:nvPicPr>
          <p:cNvPr id="14" name="Picture 4" descr="Image result for TO220 on heatsink">
            <a:extLst>
              <a:ext uri="{FF2B5EF4-FFF2-40B4-BE49-F238E27FC236}">
                <a16:creationId xmlns:a16="http://schemas.microsoft.com/office/drawing/2014/main" id="{9A76250E-046C-4F28-AF6E-064B7AF4D9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91563" y="4735593"/>
            <a:ext cx="2055856" cy="190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53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78" y="222872"/>
            <a:ext cx="8294473" cy="994172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Examples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49DF1-33AC-4F5B-A02C-2ECA2594B361}"/>
              </a:ext>
            </a:extLst>
          </p:cNvPr>
          <p:cNvSpPr txBox="1"/>
          <p:nvPr/>
        </p:nvSpPr>
        <p:spPr>
          <a:xfrm>
            <a:off x="463378" y="1173397"/>
            <a:ext cx="679477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power rating of a 5V, 2A power supply?</a:t>
            </a:r>
          </a:p>
          <a:p>
            <a:r>
              <a:rPr lang="en-US" dirty="0"/>
              <a:t>	Power = Voltage x Current</a:t>
            </a:r>
          </a:p>
          <a:p>
            <a:r>
              <a:rPr lang="en-US" dirty="0"/>
              <a:t>	5V x 2A = 10W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much current does a 60W light bulb draw?</a:t>
            </a:r>
          </a:p>
          <a:p>
            <a:r>
              <a:rPr lang="en-US" dirty="0"/>
              <a:t>	Current = Power / Voltage</a:t>
            </a:r>
          </a:p>
          <a:p>
            <a:r>
              <a:rPr lang="en-US" dirty="0"/>
              <a:t>	60W / 120V = 0.5A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100</a:t>
            </a:r>
            <a:r>
              <a:rPr lang="el-GR" dirty="0"/>
              <a:t>Ω</a:t>
            </a:r>
            <a:r>
              <a:rPr lang="en-US" dirty="0"/>
              <a:t> resistor is connected between a 12V supply and ground, how much current does it draw?</a:t>
            </a:r>
          </a:p>
          <a:p>
            <a:r>
              <a:rPr lang="en-US" dirty="0"/>
              <a:t>	I = V / R</a:t>
            </a:r>
          </a:p>
          <a:p>
            <a:r>
              <a:rPr lang="en-US" dirty="0"/>
              <a:t>	  = 12V / 100Ω = 0.12A = 120mA</a:t>
            </a:r>
          </a:p>
          <a:p>
            <a:endParaRPr lang="en-US" dirty="0"/>
          </a:p>
          <a:p>
            <a:r>
              <a:rPr lang="en-US" dirty="0"/>
              <a:t>How much power does it dissipate?</a:t>
            </a:r>
          </a:p>
          <a:p>
            <a:r>
              <a:rPr lang="en-US" dirty="0"/>
              <a:t>	Power = Voltage x Current</a:t>
            </a:r>
          </a:p>
          <a:p>
            <a:r>
              <a:rPr lang="en-US" dirty="0"/>
              <a:t>		    = 12V x 120mA = 1.44W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275E54E-FD54-4EB5-A19B-8E880123CAD4}"/>
              </a:ext>
            </a:extLst>
          </p:cNvPr>
          <p:cNvGrpSpPr/>
          <p:nvPr/>
        </p:nvGrpSpPr>
        <p:grpSpPr>
          <a:xfrm>
            <a:off x="6398297" y="1270884"/>
            <a:ext cx="1984248" cy="603504"/>
            <a:chOff x="6446520" y="1581912"/>
            <a:chExt cx="1984248" cy="60350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B1B55F2-9245-47A5-9043-E1329572F253}"/>
                </a:ext>
              </a:extLst>
            </p:cNvPr>
            <p:cNvSpPr/>
            <p:nvPr/>
          </p:nvSpPr>
          <p:spPr>
            <a:xfrm>
              <a:off x="6858000" y="1581912"/>
              <a:ext cx="1161288" cy="603504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5V @ 2A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Power?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2D26A4B-3DC9-4EE7-B8EF-D58405A86396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6446520" y="1883664"/>
              <a:ext cx="411480" cy="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406E62E-0060-498C-A7F8-443243CE9D45}"/>
                </a:ext>
              </a:extLst>
            </p:cNvPr>
            <p:cNvCxnSpPr>
              <a:cxnSpLocks/>
            </p:cNvCxnSpPr>
            <p:nvPr/>
          </p:nvCxnSpPr>
          <p:spPr>
            <a:xfrm>
              <a:off x="8019288" y="1883664"/>
              <a:ext cx="411480" cy="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8BB0D14-821D-4EB5-B62B-C012248E87B7}"/>
              </a:ext>
            </a:extLst>
          </p:cNvPr>
          <p:cNvGrpSpPr/>
          <p:nvPr/>
        </p:nvGrpSpPr>
        <p:grpSpPr>
          <a:xfrm>
            <a:off x="7335892" y="4737943"/>
            <a:ext cx="1337787" cy="1574449"/>
            <a:chOff x="8094465" y="4528591"/>
            <a:chExt cx="1337787" cy="157444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BB78489-B45F-4DD3-AEB8-9642F4969967}"/>
                </a:ext>
              </a:extLst>
            </p:cNvPr>
            <p:cNvGrpSpPr/>
            <p:nvPr/>
          </p:nvGrpSpPr>
          <p:grpSpPr>
            <a:xfrm>
              <a:off x="8385048" y="4873752"/>
              <a:ext cx="94268" cy="882305"/>
              <a:chOff x="2159982" y="3622594"/>
              <a:chExt cx="94268" cy="882305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446A95EE-F330-4272-AAA3-E37906F99A8D}"/>
                  </a:ext>
                </a:extLst>
              </p:cNvPr>
              <p:cNvCxnSpPr/>
              <p:nvPr/>
            </p:nvCxnSpPr>
            <p:spPr>
              <a:xfrm>
                <a:off x="2159982" y="3794760"/>
                <a:ext cx="94268" cy="10414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8133055-9DC9-41E1-BD2A-1D5FA90E3A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59982" y="3898900"/>
                <a:ext cx="94268" cy="8633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69EE6FD-FF95-4C47-8F09-A9231F212FD1}"/>
                  </a:ext>
                </a:extLst>
              </p:cNvPr>
              <p:cNvCxnSpPr/>
              <p:nvPr/>
            </p:nvCxnSpPr>
            <p:spPr>
              <a:xfrm>
                <a:off x="2159982" y="3969960"/>
                <a:ext cx="94268" cy="10414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4143F5BB-78A9-4D67-AF85-2A3FC19545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59982" y="4074100"/>
                <a:ext cx="94268" cy="8633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86692C3-BD3E-48CE-8EB4-5D8EFB8F20E8}"/>
                  </a:ext>
                </a:extLst>
              </p:cNvPr>
              <p:cNvCxnSpPr/>
              <p:nvPr/>
            </p:nvCxnSpPr>
            <p:spPr>
              <a:xfrm>
                <a:off x="2159982" y="4155251"/>
                <a:ext cx="94268" cy="10414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EF87ADE-57EA-4054-8348-0D5C8AC8D3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59982" y="4246403"/>
                <a:ext cx="94268" cy="8633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ECCEE96-A1EF-440F-A17D-AC065DB70A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9982" y="4332733"/>
                <a:ext cx="0" cy="172166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161E99A-1410-4F2D-8DF4-0BE3E99A8D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9982" y="3622594"/>
                <a:ext cx="0" cy="172166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6372772-FA52-4B22-8BD7-51A429149921}"/>
                </a:ext>
              </a:extLst>
            </p:cNvPr>
            <p:cNvSpPr txBox="1"/>
            <p:nvPr/>
          </p:nvSpPr>
          <p:spPr>
            <a:xfrm>
              <a:off x="8094465" y="4528591"/>
              <a:ext cx="7697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12V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8E5F897-E93A-42CA-9894-19CF23C98DD0}"/>
                </a:ext>
              </a:extLst>
            </p:cNvPr>
            <p:cNvGrpSpPr/>
            <p:nvPr/>
          </p:nvGrpSpPr>
          <p:grpSpPr>
            <a:xfrm>
              <a:off x="8274320" y="5688252"/>
              <a:ext cx="221456" cy="414788"/>
              <a:chOff x="3004241" y="5204148"/>
              <a:chExt cx="221456" cy="414788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763436A-2CE7-48C5-AF30-E429DC8F0A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4969" y="5204148"/>
                <a:ext cx="0" cy="264769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EB66ACB-74DD-40F5-BA94-7B6EB85C71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4241" y="5478442"/>
                <a:ext cx="221456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B7305419-13E1-4F68-85D4-A2FF3C0D35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4408" y="5547498"/>
                <a:ext cx="122473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D10CE3AE-7FF7-41E4-980D-DB7E77C747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84688" y="5618936"/>
                <a:ext cx="70085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BA55AB7-722F-4330-A901-A3F498A78C94}"/>
                </a:ext>
              </a:extLst>
            </p:cNvPr>
            <p:cNvCxnSpPr>
              <a:cxnSpLocks/>
            </p:cNvCxnSpPr>
            <p:nvPr/>
          </p:nvCxnSpPr>
          <p:spPr>
            <a:xfrm>
              <a:off x="8662551" y="5132138"/>
              <a:ext cx="0" cy="408588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A46AB47-2BB8-45E8-8351-EB54D7A4DD3B}"/>
                </a:ext>
              </a:extLst>
            </p:cNvPr>
            <p:cNvSpPr txBox="1"/>
            <p:nvPr/>
          </p:nvSpPr>
          <p:spPr>
            <a:xfrm>
              <a:off x="8662551" y="5116355"/>
              <a:ext cx="7697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I?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2AD109C-A324-4C09-A02C-8355FC10DBAF}"/>
              </a:ext>
            </a:extLst>
          </p:cNvPr>
          <p:cNvGrpSpPr/>
          <p:nvPr/>
        </p:nvGrpSpPr>
        <p:grpSpPr>
          <a:xfrm>
            <a:off x="6335755" y="2196295"/>
            <a:ext cx="2091920" cy="1620169"/>
            <a:chOff x="6763347" y="2585441"/>
            <a:chExt cx="2091920" cy="1620169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06E823F-BE35-4497-BA68-977C8668BFAE}"/>
                </a:ext>
              </a:extLst>
            </p:cNvPr>
            <p:cNvSpPr txBox="1"/>
            <p:nvPr/>
          </p:nvSpPr>
          <p:spPr>
            <a:xfrm>
              <a:off x="7050226" y="2585441"/>
              <a:ext cx="7697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120V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94F17F8-754B-4D18-A384-C870A3B0785E}"/>
                </a:ext>
              </a:extLst>
            </p:cNvPr>
            <p:cNvGrpSpPr/>
            <p:nvPr/>
          </p:nvGrpSpPr>
          <p:grpSpPr>
            <a:xfrm>
              <a:off x="7230081" y="3790822"/>
              <a:ext cx="221456" cy="414788"/>
              <a:chOff x="3004241" y="5204148"/>
              <a:chExt cx="221456" cy="414788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FB1A9C2-5E8B-4224-98CA-205A02EC9B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4969" y="5204148"/>
                <a:ext cx="0" cy="264769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456D0349-B4EB-4343-B384-4D92FF8796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4241" y="5478442"/>
                <a:ext cx="221456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DDDF48DA-1DFB-4343-B260-36CFFD5720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4408" y="5547498"/>
                <a:ext cx="122473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66EB48C-35D1-4C25-96ED-669A09E266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84688" y="5618936"/>
                <a:ext cx="70085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EDFF785-DDAB-4F57-9CAD-E0D07EAEE0DD}"/>
                </a:ext>
              </a:extLst>
            </p:cNvPr>
            <p:cNvCxnSpPr>
              <a:cxnSpLocks/>
            </p:cNvCxnSpPr>
            <p:nvPr/>
          </p:nvCxnSpPr>
          <p:spPr>
            <a:xfrm>
              <a:off x="8085566" y="3260117"/>
              <a:ext cx="0" cy="408588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5F655D5-8722-4DB3-BF0D-C87788596B66}"/>
                </a:ext>
              </a:extLst>
            </p:cNvPr>
            <p:cNvSpPr txBox="1"/>
            <p:nvPr/>
          </p:nvSpPr>
          <p:spPr>
            <a:xfrm>
              <a:off x="8085566" y="3244334"/>
              <a:ext cx="7697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I?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4FFDC6D2-801F-430F-8E40-9D6D5B889309}"/>
                </a:ext>
              </a:extLst>
            </p:cNvPr>
            <p:cNvSpPr/>
            <p:nvPr/>
          </p:nvSpPr>
          <p:spPr>
            <a:xfrm>
              <a:off x="6763347" y="3174771"/>
              <a:ext cx="1161288" cy="603504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60W bulb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8D76AE7E-2382-4EEE-8B0E-D4CF83CAD167}"/>
                </a:ext>
              </a:extLst>
            </p:cNvPr>
            <p:cNvCxnSpPr>
              <a:cxnSpLocks/>
              <a:endCxn id="61" idx="0"/>
            </p:cNvCxnSpPr>
            <p:nvPr/>
          </p:nvCxnSpPr>
          <p:spPr>
            <a:xfrm>
              <a:off x="7343991" y="2909874"/>
              <a:ext cx="0" cy="264897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8D667E-6184-4B1D-9358-BF4A50520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717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78" y="222872"/>
            <a:ext cx="8294473" cy="994172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Simple Voltage Converter/Supply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8D667E-6184-4B1D-9358-BF4A50520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6</a:t>
            </a:fld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A2DC8B6-3F44-41E4-871B-D5586D537F5E}"/>
              </a:ext>
            </a:extLst>
          </p:cNvPr>
          <p:cNvGrpSpPr/>
          <p:nvPr/>
        </p:nvGrpSpPr>
        <p:grpSpPr>
          <a:xfrm>
            <a:off x="1255311" y="2437148"/>
            <a:ext cx="94268" cy="882305"/>
            <a:chOff x="2159982" y="3622594"/>
            <a:chExt cx="94268" cy="882305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595D228-4BDB-47C2-949A-5B0A2A72B241}"/>
                </a:ext>
              </a:extLst>
            </p:cNvPr>
            <p:cNvCxnSpPr/>
            <p:nvPr/>
          </p:nvCxnSpPr>
          <p:spPr>
            <a:xfrm>
              <a:off x="2159982" y="3794760"/>
              <a:ext cx="94268" cy="10414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98762D2-117D-48C1-AA7B-F489534196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3898900"/>
              <a:ext cx="94268" cy="8633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CC5724F-3537-44CC-90DC-BA8D2412C6B6}"/>
                </a:ext>
              </a:extLst>
            </p:cNvPr>
            <p:cNvCxnSpPr/>
            <p:nvPr/>
          </p:nvCxnSpPr>
          <p:spPr>
            <a:xfrm>
              <a:off x="2159982" y="3969960"/>
              <a:ext cx="94268" cy="10414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808C9F1-6CE7-48F5-A3A1-B860CD293B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4074100"/>
              <a:ext cx="94268" cy="8633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5F5D132-39C7-4FA6-9472-FC0C0F9A3A33}"/>
                </a:ext>
              </a:extLst>
            </p:cNvPr>
            <p:cNvCxnSpPr/>
            <p:nvPr/>
          </p:nvCxnSpPr>
          <p:spPr>
            <a:xfrm>
              <a:off x="2159982" y="4155251"/>
              <a:ext cx="94268" cy="10414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41FECB8-1C47-47A3-8BF4-B3DE641130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4246403"/>
              <a:ext cx="94268" cy="8633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E4D8802-8E06-46D8-BAAD-66F2FD7A0867}"/>
                </a:ext>
              </a:extLst>
            </p:cNvPr>
            <p:cNvCxnSpPr>
              <a:cxnSpLocks/>
            </p:cNvCxnSpPr>
            <p:nvPr/>
          </p:nvCxnSpPr>
          <p:spPr>
            <a:xfrm>
              <a:off x="2159982" y="4332733"/>
              <a:ext cx="0" cy="172166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15EAA59-4B28-414C-AE64-510ABE2D083B}"/>
                </a:ext>
              </a:extLst>
            </p:cNvPr>
            <p:cNvCxnSpPr>
              <a:cxnSpLocks/>
            </p:cNvCxnSpPr>
            <p:nvPr/>
          </p:nvCxnSpPr>
          <p:spPr>
            <a:xfrm>
              <a:off x="2159982" y="3622594"/>
              <a:ext cx="0" cy="172166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B6632C4-4088-4B2C-81E6-0B71D48DCE6B}"/>
              </a:ext>
            </a:extLst>
          </p:cNvPr>
          <p:cNvSpPr txBox="1"/>
          <p:nvPr/>
        </p:nvSpPr>
        <p:spPr>
          <a:xfrm>
            <a:off x="964728" y="2091987"/>
            <a:ext cx="769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12V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31E08C1-413B-4E24-82EB-35C216B39AB6}"/>
              </a:ext>
            </a:extLst>
          </p:cNvPr>
          <p:cNvGrpSpPr/>
          <p:nvPr/>
        </p:nvGrpSpPr>
        <p:grpSpPr>
          <a:xfrm>
            <a:off x="1144582" y="4320819"/>
            <a:ext cx="221456" cy="414788"/>
            <a:chOff x="3004241" y="5204148"/>
            <a:chExt cx="221456" cy="414788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CC22FCD-95BC-496A-8E66-E28FBF796DC0}"/>
                </a:ext>
              </a:extLst>
            </p:cNvPr>
            <p:cNvCxnSpPr>
              <a:cxnSpLocks/>
            </p:cNvCxnSpPr>
            <p:nvPr/>
          </p:nvCxnSpPr>
          <p:spPr>
            <a:xfrm>
              <a:off x="3114969" y="5204148"/>
              <a:ext cx="0" cy="26476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8E8F8BA-93A1-40AB-9E19-21E39EEB8E4C}"/>
                </a:ext>
              </a:extLst>
            </p:cNvPr>
            <p:cNvCxnSpPr>
              <a:cxnSpLocks/>
            </p:cNvCxnSpPr>
            <p:nvPr/>
          </p:nvCxnSpPr>
          <p:spPr>
            <a:xfrm>
              <a:off x="3004241" y="5478442"/>
              <a:ext cx="22145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12ECDDD-E74B-46A5-9DD4-C655211DC506}"/>
                </a:ext>
              </a:extLst>
            </p:cNvPr>
            <p:cNvCxnSpPr>
              <a:cxnSpLocks/>
            </p:cNvCxnSpPr>
            <p:nvPr/>
          </p:nvCxnSpPr>
          <p:spPr>
            <a:xfrm>
              <a:off x="3054408" y="5547498"/>
              <a:ext cx="12247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C40CFC0-4F56-4AA1-A9C4-21479B263949}"/>
                </a:ext>
              </a:extLst>
            </p:cNvPr>
            <p:cNvCxnSpPr>
              <a:cxnSpLocks/>
            </p:cNvCxnSpPr>
            <p:nvPr/>
          </p:nvCxnSpPr>
          <p:spPr>
            <a:xfrm>
              <a:off x="3084688" y="5618936"/>
              <a:ext cx="7008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C41DC2F-695E-45E3-8E70-A3D898DC5624}"/>
              </a:ext>
            </a:extLst>
          </p:cNvPr>
          <p:cNvCxnSpPr>
            <a:cxnSpLocks/>
          </p:cNvCxnSpPr>
          <p:nvPr/>
        </p:nvCxnSpPr>
        <p:spPr>
          <a:xfrm>
            <a:off x="1532814" y="2695534"/>
            <a:ext cx="0" cy="408588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BB83274-6E96-473A-8DF9-FE3416F84F0E}"/>
              </a:ext>
            </a:extLst>
          </p:cNvPr>
          <p:cNvSpPr txBox="1"/>
          <p:nvPr/>
        </p:nvSpPr>
        <p:spPr>
          <a:xfrm>
            <a:off x="1532814" y="2679751"/>
            <a:ext cx="769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</a:t>
            </a:r>
            <a:r>
              <a:rPr lang="en-US" sz="2400" baseline="-25000" dirty="0"/>
              <a:t>BIAS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CC9735A-06C3-46B4-BFC5-6F4A32E9DC10}"/>
              </a:ext>
            </a:extLst>
          </p:cNvPr>
          <p:cNvGrpSpPr/>
          <p:nvPr/>
        </p:nvGrpSpPr>
        <p:grpSpPr>
          <a:xfrm>
            <a:off x="1255310" y="3492576"/>
            <a:ext cx="94268" cy="882305"/>
            <a:chOff x="2159982" y="3622594"/>
            <a:chExt cx="94268" cy="882305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8FB6B51-952B-4DED-8F7E-B9029591A573}"/>
                </a:ext>
              </a:extLst>
            </p:cNvPr>
            <p:cNvCxnSpPr/>
            <p:nvPr/>
          </p:nvCxnSpPr>
          <p:spPr>
            <a:xfrm>
              <a:off x="2159982" y="3794760"/>
              <a:ext cx="94268" cy="10414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D8DC140-40C4-4D36-B5F2-0DBCFA6F50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3898900"/>
              <a:ext cx="94268" cy="8633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EBF8198-C7DA-4BBC-B0DF-18FA803E1CF2}"/>
                </a:ext>
              </a:extLst>
            </p:cNvPr>
            <p:cNvCxnSpPr/>
            <p:nvPr/>
          </p:nvCxnSpPr>
          <p:spPr>
            <a:xfrm>
              <a:off x="2159982" y="3969960"/>
              <a:ext cx="94268" cy="10414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0C79E1A-5E56-40F1-BD26-00EE1ECC56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4074100"/>
              <a:ext cx="94268" cy="8633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4B083AD-ACE6-421C-9001-CC7CEECADB05}"/>
                </a:ext>
              </a:extLst>
            </p:cNvPr>
            <p:cNvCxnSpPr/>
            <p:nvPr/>
          </p:nvCxnSpPr>
          <p:spPr>
            <a:xfrm>
              <a:off x="2159982" y="4155251"/>
              <a:ext cx="94268" cy="10414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170DECA-4A35-4862-AD18-272B6AF7FD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4246403"/>
              <a:ext cx="94268" cy="8633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89B1D46-4482-4887-9DC7-1177A33343B7}"/>
                </a:ext>
              </a:extLst>
            </p:cNvPr>
            <p:cNvCxnSpPr>
              <a:cxnSpLocks/>
            </p:cNvCxnSpPr>
            <p:nvPr/>
          </p:nvCxnSpPr>
          <p:spPr>
            <a:xfrm>
              <a:off x="2159982" y="4332733"/>
              <a:ext cx="0" cy="172166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24EE755-5E28-4FEE-B327-D0D2D79DC7F7}"/>
                </a:ext>
              </a:extLst>
            </p:cNvPr>
            <p:cNvCxnSpPr>
              <a:cxnSpLocks/>
            </p:cNvCxnSpPr>
            <p:nvPr/>
          </p:nvCxnSpPr>
          <p:spPr>
            <a:xfrm>
              <a:off x="2159982" y="3622594"/>
              <a:ext cx="0" cy="172166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1C662C3-F8D8-40DE-A99E-08E723CD0D6C}"/>
              </a:ext>
            </a:extLst>
          </p:cNvPr>
          <p:cNvCxnSpPr>
            <a:cxnSpLocks/>
          </p:cNvCxnSpPr>
          <p:nvPr/>
        </p:nvCxnSpPr>
        <p:spPr>
          <a:xfrm>
            <a:off x="1246390" y="3385465"/>
            <a:ext cx="1287548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467F6E8-0E91-4CB9-8656-F17D8B8E89ED}"/>
              </a:ext>
            </a:extLst>
          </p:cNvPr>
          <p:cNvCxnSpPr>
            <a:cxnSpLocks/>
          </p:cNvCxnSpPr>
          <p:nvPr/>
        </p:nvCxnSpPr>
        <p:spPr>
          <a:xfrm>
            <a:off x="1258918" y="3256884"/>
            <a:ext cx="0" cy="29757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22AB0FE-6E32-4596-870D-27CE8D1C094E}"/>
              </a:ext>
            </a:extLst>
          </p:cNvPr>
          <p:cNvGrpSpPr/>
          <p:nvPr/>
        </p:nvGrpSpPr>
        <p:grpSpPr>
          <a:xfrm>
            <a:off x="2222206" y="3575005"/>
            <a:ext cx="94268" cy="882305"/>
            <a:chOff x="2159982" y="3622594"/>
            <a:chExt cx="94268" cy="882305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AE653633-7514-414F-AD3C-CFA6D5CBD0B8}"/>
                </a:ext>
              </a:extLst>
            </p:cNvPr>
            <p:cNvCxnSpPr/>
            <p:nvPr/>
          </p:nvCxnSpPr>
          <p:spPr>
            <a:xfrm>
              <a:off x="2159982" y="3794760"/>
              <a:ext cx="94268" cy="10414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16597E1-3F96-420A-903E-E0F78A0FC6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3898900"/>
              <a:ext cx="94268" cy="8633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5DCDBF0-57DB-47CE-8501-A4A4ED41C50E}"/>
                </a:ext>
              </a:extLst>
            </p:cNvPr>
            <p:cNvCxnSpPr/>
            <p:nvPr/>
          </p:nvCxnSpPr>
          <p:spPr>
            <a:xfrm>
              <a:off x="2159982" y="3969960"/>
              <a:ext cx="94268" cy="10414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4048E7C-DD62-4580-8E9B-99D6883650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4074100"/>
              <a:ext cx="94268" cy="8633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E1209253-FCBB-4892-8EED-96A627C180DC}"/>
                </a:ext>
              </a:extLst>
            </p:cNvPr>
            <p:cNvCxnSpPr/>
            <p:nvPr/>
          </p:nvCxnSpPr>
          <p:spPr>
            <a:xfrm>
              <a:off x="2159982" y="4155251"/>
              <a:ext cx="94268" cy="10414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C695D981-117E-4DC3-8771-B456F82821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4246403"/>
              <a:ext cx="94268" cy="8633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FC77C905-2ADC-44F2-9421-B83DEF142BF4}"/>
                </a:ext>
              </a:extLst>
            </p:cNvPr>
            <p:cNvCxnSpPr>
              <a:cxnSpLocks/>
            </p:cNvCxnSpPr>
            <p:nvPr/>
          </p:nvCxnSpPr>
          <p:spPr>
            <a:xfrm>
              <a:off x="2159982" y="4332733"/>
              <a:ext cx="0" cy="172166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9188D30-61AD-46AB-B220-42E8EA2BDEB0}"/>
                </a:ext>
              </a:extLst>
            </p:cNvPr>
            <p:cNvCxnSpPr>
              <a:cxnSpLocks/>
            </p:cNvCxnSpPr>
            <p:nvPr/>
          </p:nvCxnSpPr>
          <p:spPr>
            <a:xfrm>
              <a:off x="2159982" y="3622594"/>
              <a:ext cx="0" cy="172166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14CFB97-E581-49CC-8455-13B4E5E759F7}"/>
              </a:ext>
            </a:extLst>
          </p:cNvPr>
          <p:cNvGrpSpPr/>
          <p:nvPr/>
        </p:nvGrpSpPr>
        <p:grpSpPr>
          <a:xfrm>
            <a:off x="2113552" y="4324227"/>
            <a:ext cx="221456" cy="414788"/>
            <a:chOff x="3004241" y="5204148"/>
            <a:chExt cx="221456" cy="414788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BF6ADA8-5022-45C9-8917-1EB9DD885654}"/>
                </a:ext>
              </a:extLst>
            </p:cNvPr>
            <p:cNvCxnSpPr>
              <a:cxnSpLocks/>
            </p:cNvCxnSpPr>
            <p:nvPr/>
          </p:nvCxnSpPr>
          <p:spPr>
            <a:xfrm>
              <a:off x="3114969" y="5204148"/>
              <a:ext cx="0" cy="26476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053E6BA-FB92-4DEF-BE1A-08CF9C4EEC95}"/>
                </a:ext>
              </a:extLst>
            </p:cNvPr>
            <p:cNvCxnSpPr>
              <a:cxnSpLocks/>
            </p:cNvCxnSpPr>
            <p:nvPr/>
          </p:nvCxnSpPr>
          <p:spPr>
            <a:xfrm>
              <a:off x="3004241" y="5478442"/>
              <a:ext cx="22145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2B98C5F9-EF10-42DC-B826-0CC92A86D6A0}"/>
                </a:ext>
              </a:extLst>
            </p:cNvPr>
            <p:cNvCxnSpPr>
              <a:cxnSpLocks/>
            </p:cNvCxnSpPr>
            <p:nvPr/>
          </p:nvCxnSpPr>
          <p:spPr>
            <a:xfrm>
              <a:off x="3054408" y="5547498"/>
              <a:ext cx="12247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386802D-2F2C-4352-A15A-82939786CA53}"/>
                </a:ext>
              </a:extLst>
            </p:cNvPr>
            <p:cNvCxnSpPr>
              <a:cxnSpLocks/>
            </p:cNvCxnSpPr>
            <p:nvPr/>
          </p:nvCxnSpPr>
          <p:spPr>
            <a:xfrm>
              <a:off x="3084688" y="5618936"/>
              <a:ext cx="7008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8BCD20BF-E7E0-401C-B2E5-0E53E8502465}"/>
              </a:ext>
            </a:extLst>
          </p:cNvPr>
          <p:cNvCxnSpPr>
            <a:cxnSpLocks/>
          </p:cNvCxnSpPr>
          <p:nvPr/>
        </p:nvCxnSpPr>
        <p:spPr>
          <a:xfrm>
            <a:off x="2227016" y="3379287"/>
            <a:ext cx="0" cy="29757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489F7EBC-B773-4B9B-BD75-0F1A0D1C648A}"/>
              </a:ext>
            </a:extLst>
          </p:cNvPr>
          <p:cNvSpPr txBox="1"/>
          <p:nvPr/>
        </p:nvSpPr>
        <p:spPr>
          <a:xfrm>
            <a:off x="2550510" y="2958671"/>
            <a:ext cx="1633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r>
              <a:rPr lang="en-US" sz="2400" baseline="-25000" dirty="0"/>
              <a:t>OUT</a:t>
            </a:r>
            <a:r>
              <a:rPr lang="en-US" sz="2400" dirty="0"/>
              <a:t> = R2/(R1+R2)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174147B-A721-445C-BBCB-2109E763A64D}"/>
              </a:ext>
            </a:extLst>
          </p:cNvPr>
          <p:cNvSpPr txBox="1"/>
          <p:nvPr/>
        </p:nvSpPr>
        <p:spPr>
          <a:xfrm>
            <a:off x="744681" y="2710459"/>
            <a:ext cx="574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R1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A734519-BEDD-440B-A08E-AE4225898EEE}"/>
              </a:ext>
            </a:extLst>
          </p:cNvPr>
          <p:cNvSpPr txBox="1"/>
          <p:nvPr/>
        </p:nvSpPr>
        <p:spPr>
          <a:xfrm>
            <a:off x="744681" y="3733879"/>
            <a:ext cx="574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R2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14A008A0-C88E-4DCC-9724-9E855F9DE286}"/>
              </a:ext>
            </a:extLst>
          </p:cNvPr>
          <p:cNvCxnSpPr>
            <a:cxnSpLocks/>
          </p:cNvCxnSpPr>
          <p:nvPr/>
        </p:nvCxnSpPr>
        <p:spPr>
          <a:xfrm>
            <a:off x="2513668" y="3808537"/>
            <a:ext cx="0" cy="408588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92495738-DAB1-4942-8206-A5CF2B0D5E27}"/>
              </a:ext>
            </a:extLst>
          </p:cNvPr>
          <p:cNvSpPr txBox="1"/>
          <p:nvPr/>
        </p:nvSpPr>
        <p:spPr>
          <a:xfrm>
            <a:off x="2513668" y="3792754"/>
            <a:ext cx="769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</a:t>
            </a:r>
            <a:r>
              <a:rPr lang="en-US" sz="2400" baseline="-25000" dirty="0"/>
              <a:t>LOAD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2099A84-B77F-48FC-9FCB-009E5D8922D1}"/>
              </a:ext>
            </a:extLst>
          </p:cNvPr>
          <p:cNvSpPr txBox="1"/>
          <p:nvPr/>
        </p:nvSpPr>
        <p:spPr>
          <a:xfrm>
            <a:off x="4515191" y="1833296"/>
            <a:ext cx="4052612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Example: 12V to 5V, 10mA load</a:t>
            </a:r>
          </a:p>
          <a:p>
            <a:r>
              <a:rPr lang="en-US" sz="2400" dirty="0"/>
              <a:t>R1 = 70</a:t>
            </a:r>
            <a:r>
              <a:rPr lang="el-GR" sz="2400" dirty="0"/>
              <a:t>Ω</a:t>
            </a:r>
            <a:endParaRPr lang="en-US" sz="2400" dirty="0"/>
          </a:p>
          <a:p>
            <a:r>
              <a:rPr lang="en-US" sz="2400" dirty="0"/>
              <a:t>R2 = 50</a:t>
            </a:r>
            <a:r>
              <a:rPr lang="el-GR" sz="2400" dirty="0"/>
              <a:t>Ω</a:t>
            </a:r>
            <a:endParaRPr lang="en-US" sz="2400" dirty="0"/>
          </a:p>
          <a:p>
            <a:r>
              <a:rPr lang="en-US" sz="2400" dirty="0"/>
              <a:t>I</a:t>
            </a:r>
            <a:r>
              <a:rPr lang="en-US" sz="2400" baseline="-25000" dirty="0"/>
              <a:t>BIAS</a:t>
            </a:r>
            <a:r>
              <a:rPr lang="en-US" sz="2400" dirty="0"/>
              <a:t> = 100mA</a:t>
            </a:r>
          </a:p>
          <a:p>
            <a:r>
              <a:rPr lang="en-US" sz="2400" dirty="0"/>
              <a:t>V</a:t>
            </a:r>
            <a:r>
              <a:rPr lang="en-US" sz="2400" baseline="-25000" dirty="0"/>
              <a:t>OUT, NO LOAD</a:t>
            </a:r>
            <a:r>
              <a:rPr lang="en-US" sz="2400" dirty="0"/>
              <a:t> = 5.0V</a:t>
            </a:r>
          </a:p>
          <a:p>
            <a:r>
              <a:rPr lang="en-US" sz="2400" dirty="0"/>
              <a:t>V</a:t>
            </a:r>
            <a:r>
              <a:rPr lang="en-US" sz="2400" baseline="-25000" dirty="0"/>
              <a:t>OUT, 10mA LOAD</a:t>
            </a:r>
            <a:r>
              <a:rPr lang="en-US" sz="2400" dirty="0"/>
              <a:t> = 4.7V</a:t>
            </a:r>
          </a:p>
          <a:p>
            <a:r>
              <a:rPr lang="en-US" sz="2400" dirty="0"/>
              <a:t>Load regulation = 6%</a:t>
            </a:r>
          </a:p>
          <a:p>
            <a:r>
              <a:rPr lang="en-US" sz="2400" dirty="0"/>
              <a:t>Efficiency = 9.6%</a:t>
            </a:r>
          </a:p>
        </p:txBody>
      </p:sp>
    </p:spTree>
    <p:extLst>
      <p:ext uri="{BB962C8B-B14F-4D97-AF65-F5344CB8AC3E}">
        <p14:creationId xmlns:p14="http://schemas.microsoft.com/office/powerpoint/2010/main" val="127967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78" y="222872"/>
            <a:ext cx="8294473" cy="994172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Zener Voltage Reference/Supply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8D667E-6184-4B1D-9358-BF4A50520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7</a:t>
            </a:fld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A2DC8B6-3F44-41E4-871B-D5586D537F5E}"/>
              </a:ext>
            </a:extLst>
          </p:cNvPr>
          <p:cNvGrpSpPr/>
          <p:nvPr/>
        </p:nvGrpSpPr>
        <p:grpSpPr>
          <a:xfrm>
            <a:off x="1960161" y="3033625"/>
            <a:ext cx="94268" cy="882305"/>
            <a:chOff x="2159982" y="3622594"/>
            <a:chExt cx="94268" cy="882305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595D228-4BDB-47C2-949A-5B0A2A72B241}"/>
                </a:ext>
              </a:extLst>
            </p:cNvPr>
            <p:cNvCxnSpPr/>
            <p:nvPr/>
          </p:nvCxnSpPr>
          <p:spPr>
            <a:xfrm>
              <a:off x="2159982" y="3794760"/>
              <a:ext cx="94268" cy="10414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98762D2-117D-48C1-AA7B-F489534196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3898900"/>
              <a:ext cx="94268" cy="8633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CC5724F-3537-44CC-90DC-BA8D2412C6B6}"/>
                </a:ext>
              </a:extLst>
            </p:cNvPr>
            <p:cNvCxnSpPr/>
            <p:nvPr/>
          </p:nvCxnSpPr>
          <p:spPr>
            <a:xfrm>
              <a:off x="2159982" y="3969960"/>
              <a:ext cx="94268" cy="10414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808C9F1-6CE7-48F5-A3A1-B860CD293B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4074100"/>
              <a:ext cx="94268" cy="8633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5F5D132-39C7-4FA6-9472-FC0C0F9A3A33}"/>
                </a:ext>
              </a:extLst>
            </p:cNvPr>
            <p:cNvCxnSpPr/>
            <p:nvPr/>
          </p:nvCxnSpPr>
          <p:spPr>
            <a:xfrm>
              <a:off x="2159982" y="4155251"/>
              <a:ext cx="94268" cy="10414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41FECB8-1C47-47A3-8BF4-B3DE641130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4246403"/>
              <a:ext cx="94268" cy="8633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E4D8802-8E06-46D8-BAAD-66F2FD7A0867}"/>
                </a:ext>
              </a:extLst>
            </p:cNvPr>
            <p:cNvCxnSpPr>
              <a:cxnSpLocks/>
            </p:cNvCxnSpPr>
            <p:nvPr/>
          </p:nvCxnSpPr>
          <p:spPr>
            <a:xfrm>
              <a:off x="2159982" y="4332733"/>
              <a:ext cx="0" cy="172166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15EAA59-4B28-414C-AE64-510ABE2D083B}"/>
                </a:ext>
              </a:extLst>
            </p:cNvPr>
            <p:cNvCxnSpPr>
              <a:cxnSpLocks/>
            </p:cNvCxnSpPr>
            <p:nvPr/>
          </p:nvCxnSpPr>
          <p:spPr>
            <a:xfrm>
              <a:off x="2159982" y="3622594"/>
              <a:ext cx="0" cy="172166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B6632C4-4088-4B2C-81E6-0B71D48DCE6B}"/>
              </a:ext>
            </a:extLst>
          </p:cNvPr>
          <p:cNvSpPr txBox="1"/>
          <p:nvPr/>
        </p:nvSpPr>
        <p:spPr>
          <a:xfrm>
            <a:off x="1669578" y="2688464"/>
            <a:ext cx="769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12V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31E08C1-413B-4E24-82EB-35C216B39AB6}"/>
              </a:ext>
            </a:extLst>
          </p:cNvPr>
          <p:cNvGrpSpPr/>
          <p:nvPr/>
        </p:nvGrpSpPr>
        <p:grpSpPr>
          <a:xfrm>
            <a:off x="1842835" y="4916903"/>
            <a:ext cx="221456" cy="414788"/>
            <a:chOff x="3004241" y="5204148"/>
            <a:chExt cx="221456" cy="414788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CC22FCD-95BC-496A-8E66-E28FBF796DC0}"/>
                </a:ext>
              </a:extLst>
            </p:cNvPr>
            <p:cNvCxnSpPr>
              <a:cxnSpLocks/>
            </p:cNvCxnSpPr>
            <p:nvPr/>
          </p:nvCxnSpPr>
          <p:spPr>
            <a:xfrm>
              <a:off x="3114969" y="5204148"/>
              <a:ext cx="0" cy="26476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8E8F8BA-93A1-40AB-9E19-21E39EEB8E4C}"/>
                </a:ext>
              </a:extLst>
            </p:cNvPr>
            <p:cNvCxnSpPr>
              <a:cxnSpLocks/>
            </p:cNvCxnSpPr>
            <p:nvPr/>
          </p:nvCxnSpPr>
          <p:spPr>
            <a:xfrm>
              <a:off x="3004241" y="5478442"/>
              <a:ext cx="22145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12ECDDD-E74B-46A5-9DD4-C655211DC506}"/>
                </a:ext>
              </a:extLst>
            </p:cNvPr>
            <p:cNvCxnSpPr>
              <a:cxnSpLocks/>
            </p:cNvCxnSpPr>
            <p:nvPr/>
          </p:nvCxnSpPr>
          <p:spPr>
            <a:xfrm>
              <a:off x="3054408" y="5547498"/>
              <a:ext cx="12247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C40CFC0-4F56-4AA1-A9C4-21479B263949}"/>
                </a:ext>
              </a:extLst>
            </p:cNvPr>
            <p:cNvCxnSpPr>
              <a:cxnSpLocks/>
            </p:cNvCxnSpPr>
            <p:nvPr/>
          </p:nvCxnSpPr>
          <p:spPr>
            <a:xfrm>
              <a:off x="3084688" y="5618936"/>
              <a:ext cx="7008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C41DC2F-695E-45E3-8E70-A3D898DC5624}"/>
              </a:ext>
            </a:extLst>
          </p:cNvPr>
          <p:cNvCxnSpPr>
            <a:cxnSpLocks/>
          </p:cNvCxnSpPr>
          <p:nvPr/>
        </p:nvCxnSpPr>
        <p:spPr>
          <a:xfrm>
            <a:off x="2237664" y="3292011"/>
            <a:ext cx="0" cy="408588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BB83274-6E96-473A-8DF9-FE3416F84F0E}"/>
              </a:ext>
            </a:extLst>
          </p:cNvPr>
          <p:cNvSpPr txBox="1"/>
          <p:nvPr/>
        </p:nvSpPr>
        <p:spPr>
          <a:xfrm>
            <a:off x="2237664" y="3276228"/>
            <a:ext cx="769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</a:t>
            </a:r>
            <a:r>
              <a:rPr lang="en-US" sz="2400" baseline="-25000" dirty="0"/>
              <a:t>BIAS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1C662C3-F8D8-40DE-A99E-08E723CD0D6C}"/>
              </a:ext>
            </a:extLst>
          </p:cNvPr>
          <p:cNvCxnSpPr>
            <a:cxnSpLocks/>
          </p:cNvCxnSpPr>
          <p:nvPr/>
        </p:nvCxnSpPr>
        <p:spPr>
          <a:xfrm>
            <a:off x="1951240" y="3981942"/>
            <a:ext cx="1287548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467F6E8-0E91-4CB9-8656-F17D8B8E89ED}"/>
              </a:ext>
            </a:extLst>
          </p:cNvPr>
          <p:cNvCxnSpPr>
            <a:cxnSpLocks/>
          </p:cNvCxnSpPr>
          <p:nvPr/>
        </p:nvCxnSpPr>
        <p:spPr>
          <a:xfrm>
            <a:off x="1963768" y="3853361"/>
            <a:ext cx="0" cy="36982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22AB0FE-6E32-4596-870D-27CE8D1C094E}"/>
              </a:ext>
            </a:extLst>
          </p:cNvPr>
          <p:cNvGrpSpPr/>
          <p:nvPr/>
        </p:nvGrpSpPr>
        <p:grpSpPr>
          <a:xfrm>
            <a:off x="2927056" y="4171482"/>
            <a:ext cx="94268" cy="882305"/>
            <a:chOff x="2159982" y="3622594"/>
            <a:chExt cx="94268" cy="882305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AE653633-7514-414F-AD3C-CFA6D5CBD0B8}"/>
                </a:ext>
              </a:extLst>
            </p:cNvPr>
            <p:cNvCxnSpPr/>
            <p:nvPr/>
          </p:nvCxnSpPr>
          <p:spPr>
            <a:xfrm>
              <a:off x="2159982" y="3794760"/>
              <a:ext cx="94268" cy="10414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16597E1-3F96-420A-903E-E0F78A0FC6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3898900"/>
              <a:ext cx="94268" cy="8633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5DCDBF0-57DB-47CE-8501-A4A4ED41C50E}"/>
                </a:ext>
              </a:extLst>
            </p:cNvPr>
            <p:cNvCxnSpPr/>
            <p:nvPr/>
          </p:nvCxnSpPr>
          <p:spPr>
            <a:xfrm>
              <a:off x="2159982" y="3969960"/>
              <a:ext cx="94268" cy="10414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4048E7C-DD62-4580-8E9B-99D6883650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4074100"/>
              <a:ext cx="94268" cy="8633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E1209253-FCBB-4892-8EED-96A627C180DC}"/>
                </a:ext>
              </a:extLst>
            </p:cNvPr>
            <p:cNvCxnSpPr/>
            <p:nvPr/>
          </p:nvCxnSpPr>
          <p:spPr>
            <a:xfrm>
              <a:off x="2159982" y="4155251"/>
              <a:ext cx="94268" cy="10414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C695D981-117E-4DC3-8771-B456F82821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4246403"/>
              <a:ext cx="94268" cy="8633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FC77C905-2ADC-44F2-9421-B83DEF142BF4}"/>
                </a:ext>
              </a:extLst>
            </p:cNvPr>
            <p:cNvCxnSpPr>
              <a:cxnSpLocks/>
            </p:cNvCxnSpPr>
            <p:nvPr/>
          </p:nvCxnSpPr>
          <p:spPr>
            <a:xfrm>
              <a:off x="2159982" y="4332733"/>
              <a:ext cx="0" cy="172166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9188D30-61AD-46AB-B220-42E8EA2BDEB0}"/>
                </a:ext>
              </a:extLst>
            </p:cNvPr>
            <p:cNvCxnSpPr>
              <a:cxnSpLocks/>
            </p:cNvCxnSpPr>
            <p:nvPr/>
          </p:nvCxnSpPr>
          <p:spPr>
            <a:xfrm>
              <a:off x="2159982" y="3622594"/>
              <a:ext cx="0" cy="172166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14CFB97-E581-49CC-8455-13B4E5E759F7}"/>
              </a:ext>
            </a:extLst>
          </p:cNvPr>
          <p:cNvGrpSpPr/>
          <p:nvPr/>
        </p:nvGrpSpPr>
        <p:grpSpPr>
          <a:xfrm>
            <a:off x="2818402" y="4920704"/>
            <a:ext cx="221456" cy="414788"/>
            <a:chOff x="3004241" y="5204148"/>
            <a:chExt cx="221456" cy="414788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BF6ADA8-5022-45C9-8917-1EB9DD885654}"/>
                </a:ext>
              </a:extLst>
            </p:cNvPr>
            <p:cNvCxnSpPr>
              <a:cxnSpLocks/>
            </p:cNvCxnSpPr>
            <p:nvPr/>
          </p:nvCxnSpPr>
          <p:spPr>
            <a:xfrm>
              <a:off x="3114969" y="5204148"/>
              <a:ext cx="0" cy="26476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053E6BA-FB92-4DEF-BE1A-08CF9C4EEC95}"/>
                </a:ext>
              </a:extLst>
            </p:cNvPr>
            <p:cNvCxnSpPr>
              <a:cxnSpLocks/>
            </p:cNvCxnSpPr>
            <p:nvPr/>
          </p:nvCxnSpPr>
          <p:spPr>
            <a:xfrm>
              <a:off x="3004241" y="5478442"/>
              <a:ext cx="22145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2B98C5F9-EF10-42DC-B826-0CC92A86D6A0}"/>
                </a:ext>
              </a:extLst>
            </p:cNvPr>
            <p:cNvCxnSpPr>
              <a:cxnSpLocks/>
            </p:cNvCxnSpPr>
            <p:nvPr/>
          </p:nvCxnSpPr>
          <p:spPr>
            <a:xfrm>
              <a:off x="3054408" y="5547498"/>
              <a:ext cx="12247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386802D-2F2C-4352-A15A-82939786CA53}"/>
                </a:ext>
              </a:extLst>
            </p:cNvPr>
            <p:cNvCxnSpPr>
              <a:cxnSpLocks/>
            </p:cNvCxnSpPr>
            <p:nvPr/>
          </p:nvCxnSpPr>
          <p:spPr>
            <a:xfrm>
              <a:off x="3084688" y="5618936"/>
              <a:ext cx="7008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8BCD20BF-E7E0-401C-B2E5-0E53E8502465}"/>
              </a:ext>
            </a:extLst>
          </p:cNvPr>
          <p:cNvCxnSpPr>
            <a:cxnSpLocks/>
          </p:cNvCxnSpPr>
          <p:nvPr/>
        </p:nvCxnSpPr>
        <p:spPr>
          <a:xfrm>
            <a:off x="2931866" y="3975764"/>
            <a:ext cx="0" cy="29757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489F7EBC-B773-4B9B-BD75-0F1A0D1C648A}"/>
              </a:ext>
            </a:extLst>
          </p:cNvPr>
          <p:cNvSpPr txBox="1"/>
          <p:nvPr/>
        </p:nvSpPr>
        <p:spPr>
          <a:xfrm>
            <a:off x="3255360" y="3555148"/>
            <a:ext cx="1633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r>
              <a:rPr lang="en-US" sz="2400" baseline="-25000" dirty="0"/>
              <a:t>OUT=</a:t>
            </a:r>
            <a:r>
              <a:rPr lang="en-US" sz="2400" dirty="0"/>
              <a:t>V</a:t>
            </a:r>
            <a:r>
              <a:rPr lang="en-US" sz="2400" baseline="-25000" dirty="0"/>
              <a:t>ZENER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174147B-A721-445C-BBCB-2109E763A64D}"/>
              </a:ext>
            </a:extLst>
          </p:cNvPr>
          <p:cNvSpPr txBox="1"/>
          <p:nvPr/>
        </p:nvSpPr>
        <p:spPr>
          <a:xfrm>
            <a:off x="1449531" y="3306936"/>
            <a:ext cx="574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R1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14A008A0-C88E-4DCC-9724-9E855F9DE286}"/>
              </a:ext>
            </a:extLst>
          </p:cNvPr>
          <p:cNvCxnSpPr>
            <a:cxnSpLocks/>
          </p:cNvCxnSpPr>
          <p:nvPr/>
        </p:nvCxnSpPr>
        <p:spPr>
          <a:xfrm>
            <a:off x="3218518" y="4405014"/>
            <a:ext cx="0" cy="408588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92495738-DAB1-4942-8206-A5CF2B0D5E27}"/>
              </a:ext>
            </a:extLst>
          </p:cNvPr>
          <p:cNvSpPr txBox="1"/>
          <p:nvPr/>
        </p:nvSpPr>
        <p:spPr>
          <a:xfrm>
            <a:off x="3218518" y="4389231"/>
            <a:ext cx="769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</a:t>
            </a:r>
            <a:r>
              <a:rPr lang="en-US" sz="2400" baseline="-25000" dirty="0"/>
              <a:t>LOAD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2099A84-B77F-48FC-9FCB-009E5D8922D1}"/>
              </a:ext>
            </a:extLst>
          </p:cNvPr>
          <p:cNvSpPr txBox="1"/>
          <p:nvPr/>
        </p:nvSpPr>
        <p:spPr>
          <a:xfrm>
            <a:off x="4324350" y="1834761"/>
            <a:ext cx="4108450" cy="85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Decent load regulation ~2-5%</a:t>
            </a:r>
          </a:p>
          <a:p>
            <a:r>
              <a:rPr lang="en-US" sz="2400" dirty="0"/>
              <a:t>Efficiency ~30%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823013C-8D12-4DC9-968A-CE6AC978711D}"/>
              </a:ext>
            </a:extLst>
          </p:cNvPr>
          <p:cNvGrpSpPr/>
          <p:nvPr/>
        </p:nvGrpSpPr>
        <p:grpSpPr>
          <a:xfrm rot="-5400000">
            <a:off x="1575903" y="4436603"/>
            <a:ext cx="759940" cy="244663"/>
            <a:chOff x="2020330" y="2576384"/>
            <a:chExt cx="759940" cy="222421"/>
          </a:xfrm>
        </p:grpSpPr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1AEB9AD-9B0D-43CA-A737-F781ACBD13BE}"/>
                </a:ext>
              </a:extLst>
            </p:cNvPr>
            <p:cNvCxnSpPr>
              <a:cxnSpLocks/>
            </p:cNvCxnSpPr>
            <p:nvPr/>
          </p:nvCxnSpPr>
          <p:spPr>
            <a:xfrm>
              <a:off x="2335427" y="2692029"/>
              <a:ext cx="191530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717DA35-84E9-465A-82CD-182A077D6B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20330" y="2687594"/>
              <a:ext cx="759940" cy="443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7ABC4EF-E907-4279-A119-92CE3A07851C}"/>
                </a:ext>
              </a:extLst>
            </p:cNvPr>
            <p:cNvCxnSpPr>
              <a:cxnSpLocks/>
            </p:cNvCxnSpPr>
            <p:nvPr/>
          </p:nvCxnSpPr>
          <p:spPr>
            <a:xfrm>
              <a:off x="2502123" y="2576384"/>
              <a:ext cx="0" cy="22242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1822AF11-3894-4FBD-854C-C62A7D6B0EEF}"/>
              </a:ext>
            </a:extLst>
          </p:cNvPr>
          <p:cNvCxnSpPr/>
          <p:nvPr/>
        </p:nvCxnSpPr>
        <p:spPr>
          <a:xfrm>
            <a:off x="1753212" y="4354853"/>
            <a:ext cx="94268" cy="10414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479C34C1-D92F-4503-BF7C-1DBED800F35C}"/>
              </a:ext>
            </a:extLst>
          </p:cNvPr>
          <p:cNvCxnSpPr/>
          <p:nvPr/>
        </p:nvCxnSpPr>
        <p:spPr>
          <a:xfrm>
            <a:off x="2063088" y="4450165"/>
            <a:ext cx="94268" cy="10414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648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78" y="222872"/>
            <a:ext cx="8294473" cy="994172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More unregulated supplies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8D667E-6184-4B1D-9358-BF4A50520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5CC265-9DAD-4E0D-ABCD-3DA414F0C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274" y="2695595"/>
            <a:ext cx="3419952" cy="22005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647834-D2BB-4B33-8E0A-8D92B3D47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129" y="2593122"/>
            <a:ext cx="3167321" cy="250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375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634" y="313685"/>
            <a:ext cx="7556006" cy="986546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How does a linear regulator work?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81A2E9-068F-4573-B8EA-9487030D65A7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2576160" y="2313130"/>
            <a:ext cx="158728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BBAE322-36DC-4459-96B2-40A7BEB32591}"/>
              </a:ext>
            </a:extLst>
          </p:cNvPr>
          <p:cNvSpPr txBox="1"/>
          <p:nvPr/>
        </p:nvSpPr>
        <p:spPr>
          <a:xfrm>
            <a:off x="1891686" y="2082297"/>
            <a:ext cx="68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</a:t>
            </a:r>
            <a:r>
              <a:rPr lang="en-US" sz="2400" b="1" baseline="-25000" dirty="0"/>
              <a:t>IN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DD760E9-D892-4867-A0AB-808668BC3DB7}"/>
              </a:ext>
            </a:extLst>
          </p:cNvPr>
          <p:cNvSpPr txBox="1"/>
          <p:nvPr/>
        </p:nvSpPr>
        <p:spPr>
          <a:xfrm>
            <a:off x="2156940" y="3575210"/>
            <a:ext cx="529814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Resistor converts extra voltage into heat</a:t>
            </a:r>
          </a:p>
          <a:p>
            <a:endParaRPr lang="en-US" sz="2400" dirty="0"/>
          </a:p>
          <a:p>
            <a:r>
              <a:rPr lang="en-US" sz="2400" dirty="0"/>
              <a:t>V</a:t>
            </a:r>
            <a:r>
              <a:rPr lang="en-US" sz="2400" baseline="-25000" dirty="0"/>
              <a:t>OUT</a:t>
            </a:r>
            <a:r>
              <a:rPr lang="en-US" sz="2400" dirty="0"/>
              <a:t> will be less than V</a:t>
            </a:r>
            <a:r>
              <a:rPr lang="en-US" sz="2400" baseline="-25000" dirty="0"/>
              <a:t>IN</a:t>
            </a:r>
          </a:p>
          <a:p>
            <a:endParaRPr lang="en-US" sz="2400" baseline="-25000" dirty="0"/>
          </a:p>
          <a:p>
            <a:r>
              <a:rPr lang="en-US" sz="2400" dirty="0"/>
              <a:t>Efficiency = V</a:t>
            </a:r>
            <a:r>
              <a:rPr lang="en-US" sz="2400" baseline="-25000" dirty="0"/>
              <a:t>OUT</a:t>
            </a:r>
            <a:r>
              <a:rPr lang="en-US" sz="2400" dirty="0"/>
              <a:t>/V</a:t>
            </a:r>
            <a:r>
              <a:rPr lang="en-US" sz="2400" baseline="-25000" dirty="0"/>
              <a:t>IN</a:t>
            </a:r>
          </a:p>
          <a:p>
            <a:r>
              <a:rPr lang="en-US" sz="2400" dirty="0"/>
              <a:t>	5V / 12V = 42%</a:t>
            </a:r>
          </a:p>
          <a:p>
            <a:r>
              <a:rPr lang="en-US" sz="2400" dirty="0"/>
              <a:t>	3.3V / 5V = 66%</a:t>
            </a:r>
            <a:endParaRPr lang="en-US" sz="2400" baseline="-2500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B66D7F2-1F11-450D-A405-F2D41B942557}"/>
              </a:ext>
            </a:extLst>
          </p:cNvPr>
          <p:cNvGrpSpPr/>
          <p:nvPr/>
        </p:nvGrpSpPr>
        <p:grpSpPr>
          <a:xfrm rot="5400000">
            <a:off x="4547275" y="1918765"/>
            <a:ext cx="94268" cy="882305"/>
            <a:chOff x="2159982" y="3622594"/>
            <a:chExt cx="94268" cy="882305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B1475B-6FC2-40E9-B1EB-9745E87A36CF}"/>
                </a:ext>
              </a:extLst>
            </p:cNvPr>
            <p:cNvCxnSpPr/>
            <p:nvPr/>
          </p:nvCxnSpPr>
          <p:spPr>
            <a:xfrm>
              <a:off x="2159982" y="3794760"/>
              <a:ext cx="94268" cy="10414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C234992-316C-4A24-8A97-76AE772B21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3898900"/>
              <a:ext cx="94268" cy="8633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0AA4D3D-58BE-4C3E-B01B-68E4E716DF4D}"/>
                </a:ext>
              </a:extLst>
            </p:cNvPr>
            <p:cNvCxnSpPr/>
            <p:nvPr/>
          </p:nvCxnSpPr>
          <p:spPr>
            <a:xfrm>
              <a:off x="2159982" y="3969960"/>
              <a:ext cx="94268" cy="10414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651EAA9-52A4-4C1B-AAF9-D27D31B2CB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4074100"/>
              <a:ext cx="94268" cy="8633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9D43DC2-1A19-4E0F-BAFE-7D714C507168}"/>
                </a:ext>
              </a:extLst>
            </p:cNvPr>
            <p:cNvCxnSpPr/>
            <p:nvPr/>
          </p:nvCxnSpPr>
          <p:spPr>
            <a:xfrm>
              <a:off x="2159982" y="4155251"/>
              <a:ext cx="94268" cy="10414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D1C25FF-7C14-4C51-B347-A8646FDC21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4246403"/>
              <a:ext cx="94268" cy="8633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DB61F4A-9012-4DCC-9331-37E038E34647}"/>
                </a:ext>
              </a:extLst>
            </p:cNvPr>
            <p:cNvCxnSpPr>
              <a:cxnSpLocks/>
            </p:cNvCxnSpPr>
            <p:nvPr/>
          </p:nvCxnSpPr>
          <p:spPr>
            <a:xfrm>
              <a:off x="2159982" y="4332733"/>
              <a:ext cx="0" cy="17216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B8DA089-0942-498B-850A-826049805226}"/>
                </a:ext>
              </a:extLst>
            </p:cNvPr>
            <p:cNvCxnSpPr>
              <a:cxnSpLocks/>
            </p:cNvCxnSpPr>
            <p:nvPr/>
          </p:nvCxnSpPr>
          <p:spPr>
            <a:xfrm>
              <a:off x="2159982" y="3622594"/>
              <a:ext cx="0" cy="17216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12BA99E-2220-406F-B60B-D23D9BA1EBC6}"/>
              </a:ext>
            </a:extLst>
          </p:cNvPr>
          <p:cNvCxnSpPr>
            <a:cxnSpLocks/>
          </p:cNvCxnSpPr>
          <p:nvPr/>
        </p:nvCxnSpPr>
        <p:spPr>
          <a:xfrm flipH="1">
            <a:off x="5035162" y="2318961"/>
            <a:ext cx="14187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81333D1-8499-4AA1-BA8D-43E900211C91}"/>
              </a:ext>
            </a:extLst>
          </p:cNvPr>
          <p:cNvSpPr txBox="1"/>
          <p:nvPr/>
        </p:nvSpPr>
        <p:spPr>
          <a:xfrm>
            <a:off x="6453934" y="2083624"/>
            <a:ext cx="832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</a:t>
            </a:r>
            <a:r>
              <a:rPr lang="en-US" sz="2400" b="1" baseline="-25000" dirty="0"/>
              <a:t>OUT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ED05AB-F64D-45A0-9000-8C5A9C6C8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9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C35A68-904B-48B5-8909-A8E3E3429AF2}"/>
              </a:ext>
            </a:extLst>
          </p:cNvPr>
          <p:cNvSpPr txBox="1"/>
          <p:nvPr/>
        </p:nvSpPr>
        <p:spPr>
          <a:xfrm>
            <a:off x="1376246" y="2556411"/>
            <a:ext cx="1561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e.g. 12V</a:t>
            </a:r>
            <a:endParaRPr lang="en-US" sz="2400" baseline="-25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5D3668-ECC6-4DBE-9AA8-124F722856C0}"/>
              </a:ext>
            </a:extLst>
          </p:cNvPr>
          <p:cNvSpPr txBox="1"/>
          <p:nvPr/>
        </p:nvSpPr>
        <p:spPr>
          <a:xfrm>
            <a:off x="6089343" y="2517752"/>
            <a:ext cx="1561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e.g. 5V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479579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7296</TotalTime>
  <Words>1635</Words>
  <Application>Microsoft Office PowerPoint</Application>
  <PresentationFormat>On-screen Show (4:3)</PresentationFormat>
  <Paragraphs>479</Paragraphs>
  <Slides>43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Power Supplies 101 DC-DC Converters</vt:lpstr>
      <vt:lpstr>Tonight’s Agenda</vt:lpstr>
      <vt:lpstr>Quick circuit component primer</vt:lpstr>
      <vt:lpstr>Power supply math primer</vt:lpstr>
      <vt:lpstr>Examples</vt:lpstr>
      <vt:lpstr>Simple Voltage Converter/Supply</vt:lpstr>
      <vt:lpstr>Zener Voltage Reference/Supply</vt:lpstr>
      <vt:lpstr>More unregulated supplies</vt:lpstr>
      <vt:lpstr>How does a linear regulator work?</vt:lpstr>
      <vt:lpstr>Add a control loop</vt:lpstr>
      <vt:lpstr>Make it more real</vt:lpstr>
      <vt:lpstr>Linear regulator in action</vt:lpstr>
      <vt:lpstr>Power Supply Rejection</vt:lpstr>
      <vt:lpstr>Typical Hardware</vt:lpstr>
      <vt:lpstr>Workhorse linear regulators ICs</vt:lpstr>
      <vt:lpstr>DC-DC Switching Supplies</vt:lpstr>
      <vt:lpstr>How does a buck regulator work?</vt:lpstr>
      <vt:lpstr>Add a control loop (regulation)</vt:lpstr>
      <vt:lpstr>Make it more real</vt:lpstr>
      <vt:lpstr>Buck, Boost, Buck/Boost</vt:lpstr>
      <vt:lpstr>Flyback Converter</vt:lpstr>
      <vt:lpstr>PowerPoint Presentation</vt:lpstr>
      <vt:lpstr>DC-DC linear vs switching supplies</vt:lpstr>
      <vt:lpstr>About Capacitors</vt:lpstr>
      <vt:lpstr>Electrolytic Capacitors</vt:lpstr>
      <vt:lpstr>Ceramic Capacitors</vt:lpstr>
      <vt:lpstr>Film Capacitors</vt:lpstr>
      <vt:lpstr>Bypass caps, rules of thumb</vt:lpstr>
      <vt:lpstr>Measuring Current Draw of a Circuit</vt:lpstr>
      <vt:lpstr>Determining if you’ll run too hot</vt:lpstr>
      <vt:lpstr>Thermal Rules of thumb based on packaging</vt:lpstr>
      <vt:lpstr>Calculate thermal limit for TO-220</vt:lpstr>
      <vt:lpstr>How much does a heat sink help?</vt:lpstr>
      <vt:lpstr>Appendix</vt:lpstr>
      <vt:lpstr>A Quick Battery Primer</vt:lpstr>
      <vt:lpstr>Series vs Parallel Batteries</vt:lpstr>
      <vt:lpstr>Battery discharge curve This is the primary challenge</vt:lpstr>
      <vt:lpstr>Battery Chemistry Comparison</vt:lpstr>
      <vt:lpstr>Battery internal resistance</vt:lpstr>
      <vt:lpstr>Powering off of Batteries</vt:lpstr>
      <vt:lpstr>PowerPoint Presentation</vt:lpstr>
      <vt:lpstr>LM7805 Die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Supplies 101</dc:title>
  <dc:creator>Ray Crampton</dc:creator>
  <cp:lastModifiedBy>Ray Crampton</cp:lastModifiedBy>
  <cp:revision>496</cp:revision>
  <dcterms:created xsi:type="dcterms:W3CDTF">2017-12-03T23:27:36Z</dcterms:created>
  <dcterms:modified xsi:type="dcterms:W3CDTF">2018-02-10T02:10:21Z</dcterms:modified>
</cp:coreProperties>
</file>